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1"/>
  </p:sldMasterIdLst>
  <p:notesMasterIdLst>
    <p:notesMasterId r:id="rId71"/>
  </p:notesMasterIdLst>
  <p:sldIdLst>
    <p:sldId id="256" r:id="rId2"/>
    <p:sldId id="478" r:id="rId3"/>
    <p:sldId id="479" r:id="rId4"/>
    <p:sldId id="620" r:id="rId5"/>
    <p:sldId id="582" r:id="rId6"/>
    <p:sldId id="481" r:id="rId7"/>
    <p:sldId id="621" r:id="rId8"/>
    <p:sldId id="622" r:id="rId9"/>
    <p:sldId id="482" r:id="rId10"/>
    <p:sldId id="623" r:id="rId11"/>
    <p:sldId id="624" r:id="rId12"/>
    <p:sldId id="625" r:id="rId13"/>
    <p:sldId id="627" r:id="rId14"/>
    <p:sldId id="628" r:id="rId15"/>
    <p:sldId id="629" r:id="rId16"/>
    <p:sldId id="630" r:id="rId17"/>
    <p:sldId id="631" r:id="rId18"/>
    <p:sldId id="632" r:id="rId19"/>
    <p:sldId id="633" r:id="rId20"/>
    <p:sldId id="634" r:id="rId21"/>
    <p:sldId id="635" r:id="rId22"/>
    <p:sldId id="636" r:id="rId23"/>
    <p:sldId id="626" r:id="rId24"/>
    <p:sldId id="637" r:id="rId25"/>
    <p:sldId id="638" r:id="rId26"/>
    <p:sldId id="639" r:id="rId27"/>
    <p:sldId id="640" r:id="rId28"/>
    <p:sldId id="641" r:id="rId29"/>
    <p:sldId id="642" r:id="rId30"/>
    <p:sldId id="643" r:id="rId31"/>
    <p:sldId id="644" r:id="rId32"/>
    <p:sldId id="645" r:id="rId33"/>
    <p:sldId id="646" r:id="rId34"/>
    <p:sldId id="647" r:id="rId35"/>
    <p:sldId id="648" r:id="rId36"/>
    <p:sldId id="649" r:id="rId37"/>
    <p:sldId id="650" r:id="rId38"/>
    <p:sldId id="651" r:id="rId39"/>
    <p:sldId id="652" r:id="rId40"/>
    <p:sldId id="653" r:id="rId41"/>
    <p:sldId id="654" r:id="rId42"/>
    <p:sldId id="655" r:id="rId43"/>
    <p:sldId id="656" r:id="rId44"/>
    <p:sldId id="657" r:id="rId45"/>
    <p:sldId id="658" r:id="rId46"/>
    <p:sldId id="659" r:id="rId47"/>
    <p:sldId id="660" r:id="rId48"/>
    <p:sldId id="661" r:id="rId49"/>
    <p:sldId id="662" r:id="rId50"/>
    <p:sldId id="663" r:id="rId51"/>
    <p:sldId id="664" r:id="rId52"/>
    <p:sldId id="665" r:id="rId53"/>
    <p:sldId id="666" r:id="rId54"/>
    <p:sldId id="667" r:id="rId55"/>
    <p:sldId id="668" r:id="rId56"/>
    <p:sldId id="669" r:id="rId57"/>
    <p:sldId id="670" r:id="rId58"/>
    <p:sldId id="671" r:id="rId59"/>
    <p:sldId id="672" r:id="rId60"/>
    <p:sldId id="673" r:id="rId61"/>
    <p:sldId id="674" r:id="rId62"/>
    <p:sldId id="675" r:id="rId63"/>
    <p:sldId id="676" r:id="rId64"/>
    <p:sldId id="677" r:id="rId65"/>
    <p:sldId id="678" r:id="rId66"/>
    <p:sldId id="679" r:id="rId67"/>
    <p:sldId id="680" r:id="rId68"/>
    <p:sldId id="681" r:id="rId69"/>
    <p:sldId id="682"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varScale="1">
        <p:scale>
          <a:sx n="72" d="100"/>
          <a:sy n="72" d="100"/>
        </p:scale>
        <p:origin x="576"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CCF2F9-99F7-45D8-B028-E7793E4D8084}" type="datetimeFigureOut">
              <a:rPr lang="en-US" smtClean="0"/>
              <a:t>4/7/2023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DF5652-F889-4A9A-B3CA-4DA928DE7D3F}" type="slidenum">
              <a:rPr lang="en-US" smtClean="0"/>
              <a:t>‹#›</a:t>
            </a:fld>
            <a:endParaRPr lang="en-US"/>
          </a:p>
        </p:txBody>
      </p:sp>
    </p:spTree>
    <p:extLst>
      <p:ext uri="{BB962C8B-B14F-4D97-AF65-F5344CB8AC3E}">
        <p14:creationId xmlns:p14="http://schemas.microsoft.com/office/powerpoint/2010/main" val="3387296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A5A385-1C37-417B-941E-46BF35C3F4AE}" type="datetime1">
              <a:rPr lang="en-US" smtClean="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053472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709DD5-7FAC-440A-B429-E4EA6B0C367F}" type="datetime1">
              <a:rPr lang="en-US" smtClean="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86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671576-6D5C-46A9-A2F5-A835F55AA7DA}" type="datetime1">
              <a:rPr lang="en-US" smtClean="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99641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472480-812A-4974-BA6E-B56F689E629D}" type="datetime1">
              <a:rPr lang="en-US" smtClean="0"/>
              <a:t>4/7/2023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smtClean="0"/>
              <a:t>‹#›</a:t>
            </a:fld>
            <a:endParaRPr lang="en-US" dirty="0"/>
          </a:p>
        </p:txBody>
      </p:sp>
    </p:spTree>
    <p:extLst>
      <p:ext uri="{BB962C8B-B14F-4D97-AF65-F5344CB8AC3E}">
        <p14:creationId xmlns:p14="http://schemas.microsoft.com/office/powerpoint/2010/main" val="514054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A413D7FD-6FF7-48CB-A6F7-33EE5F8AA66A}" type="datetime1">
              <a:rPr lang="en-US" smtClean="0"/>
              <a:t>4/7/2023</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497111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23EFD3-B33C-439A-9B86-618D096FB565}" type="datetime1">
              <a:rPr lang="en-US" smtClean="0"/>
              <a:t>4/7/2023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09595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9143FF-D74B-4DE3-91EE-344ED4EDD01D}" type="datetime1">
              <a:rPr lang="en-US" smtClean="0"/>
              <a:t>4/7/2023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93735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9D04E6-6CB9-491F-83F1-8933895188E8}" type="datetime1">
              <a:rPr lang="en-US" smtClean="0"/>
              <a:t>4/7/2023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63892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5C4A2D-39E7-4363-A349-68081E63BFB4}" type="datetime1">
              <a:rPr lang="en-US" smtClean="0"/>
              <a:t>4/7/2023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39935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A7C527-CBA0-4FA7-A12D-1FF6D0EC6922}" type="datetime1">
              <a:rPr lang="en-US" smtClean="0"/>
              <a:t>4/7/2023</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38843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F885BF2-B602-4826-AB70-E4C1AC199024}" type="datetime1">
              <a:rPr lang="en-US" smtClean="0"/>
              <a:t>4/7/2023</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030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EA698F4C-8F9A-4C3C-B122-D26ECAB0A734}" type="datetime1">
              <a:rPr lang="en-US" smtClean="0"/>
              <a:t>4/7/2023</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7711562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8800" b="1" dirty="0">
                <a:latin typeface="Perpetua" panose="02020502060401020303" pitchFamily="18" charset="0"/>
              </a:rPr>
              <a:t>CHAPTER five</a:t>
            </a:r>
          </a:p>
        </p:txBody>
      </p:sp>
      <p:sp>
        <p:nvSpPr>
          <p:cNvPr id="3" name="Subtitle 2"/>
          <p:cNvSpPr>
            <a:spLocks noGrp="1"/>
          </p:cNvSpPr>
          <p:nvPr>
            <p:ph type="subTitle" idx="1"/>
          </p:nvPr>
        </p:nvSpPr>
        <p:spPr>
          <a:xfrm>
            <a:off x="1069847" y="4389119"/>
            <a:ext cx="8750013" cy="1296063"/>
          </a:xfrm>
        </p:spPr>
        <p:txBody>
          <a:bodyPr>
            <a:normAutofit/>
          </a:bodyPr>
          <a:lstStyle/>
          <a:p>
            <a:pPr algn="ctr"/>
            <a:r>
              <a:rPr lang="en-US" sz="8000" dirty="0">
                <a:latin typeface="Perpetua" panose="02020502060401020303" pitchFamily="18" charset="0"/>
              </a:rPr>
              <a:t>Memory Management</a:t>
            </a:r>
          </a:p>
        </p:txBody>
      </p:sp>
      <p:sp>
        <p:nvSpPr>
          <p:cNvPr id="4" name="Slide Number Placeholder 3"/>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358670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Creating an executable code </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lgn="just">
              <a:spcBef>
                <a:spcPts val="0"/>
              </a:spcBef>
              <a:tabLst>
                <a:tab pos="914400" algn="l"/>
              </a:tabLst>
            </a:pPr>
            <a:r>
              <a:rPr lang="en-US" sz="2800" dirty="0">
                <a:latin typeface="Perpetua" panose="02020502060401020303" pitchFamily="18" charset="0"/>
                <a:cs typeface="Times New Roman" panose="02020603050405020304" pitchFamily="18" charset="0"/>
              </a:rPr>
              <a:t>Q </a:t>
            </a:r>
          </a:p>
        </p:txBody>
      </p:sp>
      <p:sp>
        <p:nvSpPr>
          <p:cNvPr id="5" name="Slide Number Placeholder 4"/>
          <p:cNvSpPr>
            <a:spLocks noGrp="1"/>
          </p:cNvSpPr>
          <p:nvPr>
            <p:ph type="sldNum" sz="quarter" idx="12"/>
          </p:nvPr>
        </p:nvSpPr>
        <p:spPr/>
        <p:txBody>
          <a:bodyPr/>
          <a:lstStyle/>
          <a:p>
            <a:fld id="{4CE482DC-2269-4F26-9D2A-7E44B1A4CD85}" type="slidenum">
              <a:rPr lang="en-US" smtClean="0"/>
              <a:t>10</a:t>
            </a:fld>
            <a:endParaRPr lang="en-US" dirty="0"/>
          </a:p>
        </p:txBody>
      </p:sp>
      <p:pic>
        <p:nvPicPr>
          <p:cNvPr id="6" name="Content Placeholder 4">
            <a:extLst>
              <a:ext uri="{FF2B5EF4-FFF2-40B4-BE49-F238E27FC236}">
                <a16:creationId xmlns:a16="http://schemas.microsoft.com/office/drawing/2014/main" id="{32F225E7-BE35-E45D-651D-A9391ABFBB7D}"/>
              </a:ext>
            </a:extLst>
          </p:cNvPr>
          <p:cNvPicPr>
            <a:picLocks noChangeAspect="1"/>
          </p:cNvPicPr>
          <p:nvPr/>
        </p:nvPicPr>
        <p:blipFill rotWithShape="1">
          <a:blip r:embed="rId2"/>
          <a:srcRect t="7328" r="4046" b="4732"/>
          <a:stretch/>
        </p:blipFill>
        <p:spPr>
          <a:xfrm>
            <a:off x="1098273" y="1536301"/>
            <a:ext cx="6324600" cy="914400"/>
          </a:xfrm>
          <a:prstGeom prst="rect">
            <a:avLst/>
          </a:prstGeom>
        </p:spPr>
      </p:pic>
      <p:pic>
        <p:nvPicPr>
          <p:cNvPr id="7" name="Picture 6">
            <a:extLst>
              <a:ext uri="{FF2B5EF4-FFF2-40B4-BE49-F238E27FC236}">
                <a16:creationId xmlns:a16="http://schemas.microsoft.com/office/drawing/2014/main" id="{27445967-EC6D-DDDA-491A-D761D1556BEF}"/>
              </a:ext>
            </a:extLst>
          </p:cNvPr>
          <p:cNvPicPr>
            <a:picLocks noChangeAspect="1"/>
          </p:cNvPicPr>
          <p:nvPr/>
        </p:nvPicPr>
        <p:blipFill rotWithShape="1">
          <a:blip r:embed="rId3"/>
          <a:srcRect r="5448" b="3031"/>
          <a:stretch/>
        </p:blipFill>
        <p:spPr>
          <a:xfrm>
            <a:off x="1212574" y="2892553"/>
            <a:ext cx="3047999" cy="2438400"/>
          </a:xfrm>
          <a:prstGeom prst="rect">
            <a:avLst/>
          </a:prstGeom>
        </p:spPr>
      </p:pic>
      <p:pic>
        <p:nvPicPr>
          <p:cNvPr id="8" name="Picture 7">
            <a:extLst>
              <a:ext uri="{FF2B5EF4-FFF2-40B4-BE49-F238E27FC236}">
                <a16:creationId xmlns:a16="http://schemas.microsoft.com/office/drawing/2014/main" id="{344A138C-AD25-281D-8643-24AC067CA390}"/>
              </a:ext>
            </a:extLst>
          </p:cNvPr>
          <p:cNvPicPr>
            <a:picLocks noChangeAspect="1"/>
          </p:cNvPicPr>
          <p:nvPr/>
        </p:nvPicPr>
        <p:blipFill rotWithShape="1">
          <a:blip r:embed="rId4"/>
          <a:srcRect r="6126"/>
          <a:stretch/>
        </p:blipFill>
        <p:spPr>
          <a:xfrm>
            <a:off x="7612876" y="1551540"/>
            <a:ext cx="3810000" cy="3913196"/>
          </a:xfrm>
          <a:prstGeom prst="rect">
            <a:avLst/>
          </a:prstGeom>
        </p:spPr>
      </p:pic>
      <p:pic>
        <p:nvPicPr>
          <p:cNvPr id="9" name="Picture 8">
            <a:extLst>
              <a:ext uri="{FF2B5EF4-FFF2-40B4-BE49-F238E27FC236}">
                <a16:creationId xmlns:a16="http://schemas.microsoft.com/office/drawing/2014/main" id="{B1BEC05D-B8F9-E75A-12C6-0600CFF502BA}"/>
              </a:ext>
            </a:extLst>
          </p:cNvPr>
          <p:cNvPicPr>
            <a:picLocks noChangeAspect="1"/>
          </p:cNvPicPr>
          <p:nvPr/>
        </p:nvPicPr>
        <p:blipFill>
          <a:blip r:embed="rId5"/>
          <a:stretch>
            <a:fillRect/>
          </a:stretch>
        </p:blipFill>
        <p:spPr>
          <a:xfrm>
            <a:off x="1212574" y="5598519"/>
            <a:ext cx="8534400" cy="1289524"/>
          </a:xfrm>
          <a:prstGeom prst="rect">
            <a:avLst/>
          </a:prstGeom>
        </p:spPr>
      </p:pic>
    </p:spTree>
    <p:extLst>
      <p:ext uri="{BB962C8B-B14F-4D97-AF65-F5344CB8AC3E}">
        <p14:creationId xmlns:p14="http://schemas.microsoft.com/office/powerpoint/2010/main" val="155100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Creating an executable code </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lgn="just">
              <a:spcBef>
                <a:spcPts val="0"/>
              </a:spcBef>
              <a:tabLst>
                <a:tab pos="914400" algn="l"/>
              </a:tabLst>
            </a:pPr>
            <a:r>
              <a:rPr lang="en-US" sz="2800" dirty="0">
                <a:latin typeface="Perpetua" panose="02020502060401020303" pitchFamily="18" charset="0"/>
                <a:cs typeface="Times New Roman" panose="02020603050405020304" pitchFamily="18" charset="0"/>
              </a:rPr>
              <a:t>Q </a:t>
            </a:r>
          </a:p>
        </p:txBody>
      </p:sp>
      <p:sp>
        <p:nvSpPr>
          <p:cNvPr id="5" name="Slide Number Placeholder 4"/>
          <p:cNvSpPr>
            <a:spLocks noGrp="1"/>
          </p:cNvSpPr>
          <p:nvPr>
            <p:ph type="sldNum" sz="quarter" idx="12"/>
          </p:nvPr>
        </p:nvSpPr>
        <p:spPr/>
        <p:txBody>
          <a:bodyPr/>
          <a:lstStyle/>
          <a:p>
            <a:fld id="{4CE482DC-2269-4F26-9D2A-7E44B1A4CD85}" type="slidenum">
              <a:rPr lang="en-US" smtClean="0"/>
              <a:t>11</a:t>
            </a:fld>
            <a:endParaRPr lang="en-US" dirty="0"/>
          </a:p>
        </p:txBody>
      </p:sp>
      <p:pic>
        <p:nvPicPr>
          <p:cNvPr id="4" name="Content Placeholder 4">
            <a:extLst>
              <a:ext uri="{FF2B5EF4-FFF2-40B4-BE49-F238E27FC236}">
                <a16:creationId xmlns:a16="http://schemas.microsoft.com/office/drawing/2014/main" id="{D81AB620-2A3F-482D-A6CB-79E5CCD856E4}"/>
              </a:ext>
            </a:extLst>
          </p:cNvPr>
          <p:cNvPicPr>
            <a:picLocks noChangeAspect="1"/>
          </p:cNvPicPr>
          <p:nvPr/>
        </p:nvPicPr>
        <p:blipFill>
          <a:blip r:embed="rId2"/>
          <a:stretch>
            <a:fillRect/>
          </a:stretch>
        </p:blipFill>
        <p:spPr>
          <a:xfrm>
            <a:off x="1265583" y="1648390"/>
            <a:ext cx="8077200" cy="3264503"/>
          </a:xfrm>
          <a:prstGeom prst="rect">
            <a:avLst/>
          </a:prstGeom>
        </p:spPr>
      </p:pic>
    </p:spTree>
    <p:extLst>
      <p:ext uri="{BB962C8B-B14F-4D97-AF65-F5344CB8AC3E}">
        <p14:creationId xmlns:p14="http://schemas.microsoft.com/office/powerpoint/2010/main" val="1110505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3600" b="1" dirty="0">
                <a:solidFill>
                  <a:srgbClr val="3333CC"/>
                </a:solidFill>
                <a:latin typeface="Perpetua" pitchFamily="18" charset="0"/>
              </a:rPr>
              <a:t>Binding of Instructions and Data to Memory</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lgn="just">
              <a:spcBef>
                <a:spcPts val="0"/>
              </a:spcBef>
              <a:tabLst>
                <a:tab pos="914400" algn="l"/>
              </a:tabLst>
            </a:pPr>
            <a:r>
              <a:rPr lang="en-US" sz="2800" dirty="0">
                <a:latin typeface="Perpetua" panose="02020502060401020303" pitchFamily="18" charset="0"/>
                <a:cs typeface="Times New Roman" panose="02020603050405020304" pitchFamily="18" charset="0"/>
              </a:rPr>
              <a:t>Address binding of instructions and data to memory addresses can happen at three different stages.</a:t>
            </a:r>
          </a:p>
          <a:p>
            <a:pPr marL="571500" indent="-514350" algn="just">
              <a:spcBef>
                <a:spcPts val="0"/>
              </a:spcBef>
              <a:tabLst>
                <a:tab pos="914400" algn="l"/>
              </a:tabLst>
            </a:pPr>
            <a:r>
              <a:rPr lang="en-US" sz="2800" b="1" dirty="0">
                <a:solidFill>
                  <a:srgbClr val="C00000"/>
                </a:solidFill>
                <a:latin typeface="Perpetua" panose="02020502060401020303" pitchFamily="18" charset="0"/>
                <a:cs typeface="Times New Roman" panose="02020603050405020304" pitchFamily="18" charset="0"/>
              </a:rPr>
              <a:t>Compile time:</a:t>
            </a:r>
            <a:r>
              <a:rPr lang="en-US" sz="2800" dirty="0">
                <a:latin typeface="Perpetua" panose="02020502060401020303" pitchFamily="18" charset="0"/>
                <a:cs typeface="Times New Roman" panose="02020603050405020304" pitchFamily="18" charset="0"/>
              </a:rPr>
              <a:t>  If we initially know where the process is residing in the memory at the time of compilation, then absolute code can be generated. If the starting location changes, then the code has to be recompiled.</a:t>
            </a:r>
          </a:p>
          <a:p>
            <a:pPr marL="571500" indent="-514350" algn="just">
              <a:spcBef>
                <a:spcPts val="0"/>
              </a:spcBef>
              <a:tabLst>
                <a:tab pos="914400" algn="l"/>
              </a:tabLst>
            </a:pPr>
            <a:r>
              <a:rPr lang="en-US" sz="2800" b="1" dirty="0">
                <a:solidFill>
                  <a:srgbClr val="C00000"/>
                </a:solidFill>
                <a:latin typeface="Perpetua" panose="02020502060401020303" pitchFamily="18" charset="0"/>
                <a:cs typeface="Times New Roman" panose="02020603050405020304" pitchFamily="18" charset="0"/>
              </a:rPr>
              <a:t>Load time:</a:t>
            </a:r>
            <a:r>
              <a:rPr lang="en-US" sz="2800" dirty="0">
                <a:latin typeface="Perpetua" panose="02020502060401020303" pitchFamily="18" charset="0"/>
                <a:cs typeface="Times New Roman" panose="02020603050405020304" pitchFamily="18" charset="0"/>
              </a:rPr>
              <a:t> If the memory address where the process resides is not known at the compile time, then the compiler must generate relocatable code if memory location is not known at compile time.</a:t>
            </a:r>
          </a:p>
          <a:p>
            <a:pPr marL="571500" indent="-514350" algn="just">
              <a:spcBef>
                <a:spcPts val="0"/>
              </a:spcBef>
              <a:tabLst>
                <a:tab pos="914400" algn="l"/>
              </a:tabLst>
            </a:pPr>
            <a:r>
              <a:rPr lang="en-US" sz="2800" b="1" dirty="0">
                <a:solidFill>
                  <a:srgbClr val="C00000"/>
                </a:solidFill>
                <a:latin typeface="Perpetua" panose="02020502060401020303" pitchFamily="18" charset="0"/>
                <a:cs typeface="Times New Roman" panose="02020603050405020304" pitchFamily="18" charset="0"/>
              </a:rPr>
              <a:t>Execution time:</a:t>
            </a:r>
            <a:r>
              <a:rPr lang="en-US" sz="2800" dirty="0">
                <a:latin typeface="Perpetua" panose="02020502060401020303" pitchFamily="18" charset="0"/>
                <a:cs typeface="Times New Roman" panose="02020603050405020304" pitchFamily="18" charset="0"/>
              </a:rPr>
              <a:t>  Binding delayed until run time if the process can be moved during its execution from one memory segment to another.  Need hardware support for address maps (e.g., base and limit registers). </a:t>
            </a:r>
          </a:p>
        </p:txBody>
      </p:sp>
      <p:sp>
        <p:nvSpPr>
          <p:cNvPr id="5" name="Slide Number Placeholder 4"/>
          <p:cNvSpPr>
            <a:spLocks noGrp="1"/>
          </p:cNvSpPr>
          <p:nvPr>
            <p:ph type="sldNum" sz="quarter" idx="12"/>
          </p:nvPr>
        </p:nvSpPr>
        <p:spPr/>
        <p:txBody>
          <a:bodyPr/>
          <a:lstStyle/>
          <a:p>
            <a:fld id="{4CE482DC-2269-4F26-9D2A-7E44B1A4CD85}" type="slidenum">
              <a:rPr lang="en-US" smtClean="0"/>
              <a:t>12</a:t>
            </a:fld>
            <a:endParaRPr lang="en-US" dirty="0"/>
          </a:p>
        </p:txBody>
      </p:sp>
    </p:spTree>
    <p:extLst>
      <p:ext uri="{BB962C8B-B14F-4D97-AF65-F5344CB8AC3E}">
        <p14:creationId xmlns:p14="http://schemas.microsoft.com/office/powerpoint/2010/main" val="3030331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3600" b="1" dirty="0">
                <a:solidFill>
                  <a:srgbClr val="3333CC"/>
                </a:solidFill>
                <a:latin typeface="Perpetua" pitchFamily="18" charset="0"/>
              </a:rPr>
              <a:t>Binding of Instructions and Data to Memory</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2800" dirty="0">
                <a:latin typeface="Perpetua" panose="02020502060401020303" pitchFamily="18" charset="0"/>
                <a:cs typeface="Times New Roman" panose="02020603050405020304" pitchFamily="18" charset="0"/>
              </a:rPr>
              <a:t>Binding can be done at compile/link time. </a:t>
            </a:r>
          </a:p>
          <a:p>
            <a:pPr marL="571500" indent="-514350">
              <a:spcBef>
                <a:spcPts val="0"/>
              </a:spcBef>
              <a:tabLst>
                <a:tab pos="914400" algn="l"/>
              </a:tabLst>
            </a:pPr>
            <a:r>
              <a:rPr lang="en-US" sz="2800" dirty="0">
                <a:latin typeface="Perpetua" panose="02020502060401020303" pitchFamily="18" charset="0"/>
                <a:cs typeface="Times New Roman" panose="02020603050405020304" pitchFamily="18" charset="0"/>
              </a:rPr>
              <a:t>Converts symbolic to relocatable.</a:t>
            </a:r>
          </a:p>
          <a:p>
            <a:pPr marL="571500" indent="-514350">
              <a:spcBef>
                <a:spcPts val="0"/>
              </a:spcBef>
              <a:tabLst>
                <a:tab pos="914400" algn="l"/>
              </a:tabLst>
            </a:pPr>
            <a:r>
              <a:rPr lang="en-US" sz="2800" dirty="0">
                <a:latin typeface="Perpetua" panose="02020502060401020303" pitchFamily="18" charset="0"/>
                <a:cs typeface="Times New Roman" panose="02020603050405020304" pitchFamily="18" charset="0"/>
              </a:rPr>
              <a:t>Data used within compiled source is offset</a:t>
            </a:r>
            <a:br>
              <a:rPr lang="en-US" sz="2800" dirty="0">
                <a:latin typeface="Perpetua" panose="02020502060401020303" pitchFamily="18" charset="0"/>
                <a:cs typeface="Times New Roman" panose="02020603050405020304" pitchFamily="18" charset="0"/>
              </a:rPr>
            </a:br>
            <a:r>
              <a:rPr lang="en-US" sz="2800" dirty="0">
                <a:latin typeface="Perpetua" panose="02020502060401020303" pitchFamily="18" charset="0"/>
                <a:cs typeface="Times New Roman" panose="02020603050405020304" pitchFamily="18" charset="0"/>
              </a:rPr>
              <a:t>within object module.</a:t>
            </a:r>
          </a:p>
          <a:p>
            <a:pPr marL="571500" indent="-514350">
              <a:spcBef>
                <a:spcPts val="0"/>
              </a:spcBef>
              <a:tabLst>
                <a:tab pos="914400" algn="l"/>
              </a:tabLst>
            </a:pPr>
            <a:r>
              <a:rPr lang="en-US" sz="2800" dirty="0">
                <a:latin typeface="Perpetua" panose="02020502060401020303" pitchFamily="18" charset="0"/>
                <a:cs typeface="Times New Roman" panose="02020603050405020304" pitchFamily="18" charset="0"/>
              </a:rPr>
              <a:t>Can be done at load time.</a:t>
            </a:r>
          </a:p>
          <a:p>
            <a:pPr marL="571500" indent="-514350">
              <a:spcBef>
                <a:spcPts val="0"/>
              </a:spcBef>
              <a:tabLst>
                <a:tab pos="914400" algn="l"/>
              </a:tabLst>
            </a:pPr>
            <a:r>
              <a:rPr lang="en-US" sz="2800" dirty="0">
                <a:latin typeface="Perpetua" panose="02020502060401020303" pitchFamily="18" charset="0"/>
                <a:cs typeface="Times New Roman" panose="02020603050405020304" pitchFamily="18" charset="0"/>
              </a:rPr>
              <a:t>Binds relocatable to physical.</a:t>
            </a:r>
          </a:p>
          <a:p>
            <a:pPr marL="571500" indent="-514350">
              <a:spcBef>
                <a:spcPts val="0"/>
              </a:spcBef>
              <a:tabLst>
                <a:tab pos="914400" algn="l"/>
              </a:tabLst>
            </a:pPr>
            <a:r>
              <a:rPr lang="en-US" sz="2800" dirty="0">
                <a:latin typeface="Perpetua" panose="02020502060401020303" pitchFamily="18" charset="0"/>
                <a:cs typeface="Times New Roman" panose="02020603050405020304" pitchFamily="18" charset="0"/>
              </a:rPr>
              <a:t>Can be done at run time.</a:t>
            </a:r>
            <a:br>
              <a:rPr lang="en-US" sz="2800" dirty="0">
                <a:latin typeface="Perpetua" panose="02020502060401020303" pitchFamily="18" charset="0"/>
                <a:cs typeface="Times New Roman" panose="02020603050405020304" pitchFamily="18" charset="0"/>
              </a:rPr>
            </a:br>
            <a:r>
              <a:rPr lang="en-US" sz="2800" dirty="0">
                <a:latin typeface="Perpetua" panose="02020502060401020303" pitchFamily="18" charset="0"/>
                <a:cs typeface="Times New Roman" panose="02020603050405020304" pitchFamily="18" charset="0"/>
              </a:rPr>
              <a:t>Implies that the code can be</a:t>
            </a:r>
            <a:br>
              <a:rPr lang="en-US" sz="2800" dirty="0">
                <a:latin typeface="Perpetua" panose="02020502060401020303" pitchFamily="18" charset="0"/>
                <a:cs typeface="Times New Roman" panose="02020603050405020304" pitchFamily="18" charset="0"/>
              </a:rPr>
            </a:br>
            <a:r>
              <a:rPr lang="en-US" sz="2800" dirty="0">
                <a:latin typeface="Perpetua" panose="02020502060401020303" pitchFamily="18" charset="0"/>
                <a:cs typeface="Times New Roman" panose="02020603050405020304" pitchFamily="18" charset="0"/>
              </a:rPr>
              <a:t>moved around during execution. </a:t>
            </a:r>
          </a:p>
        </p:txBody>
      </p:sp>
      <p:sp>
        <p:nvSpPr>
          <p:cNvPr id="5" name="Slide Number Placeholder 4"/>
          <p:cNvSpPr>
            <a:spLocks noGrp="1"/>
          </p:cNvSpPr>
          <p:nvPr>
            <p:ph type="sldNum" sz="quarter" idx="12"/>
          </p:nvPr>
        </p:nvSpPr>
        <p:spPr/>
        <p:txBody>
          <a:bodyPr/>
          <a:lstStyle/>
          <a:p>
            <a:fld id="{4CE482DC-2269-4F26-9D2A-7E44B1A4CD85}" type="slidenum">
              <a:rPr lang="en-US" smtClean="0"/>
              <a:t>13</a:t>
            </a:fld>
            <a:endParaRPr lang="en-US" dirty="0"/>
          </a:p>
        </p:txBody>
      </p:sp>
      <p:pic>
        <p:nvPicPr>
          <p:cNvPr id="4" name="Content Placeholder 4">
            <a:extLst>
              <a:ext uri="{FF2B5EF4-FFF2-40B4-BE49-F238E27FC236}">
                <a16:creationId xmlns:a16="http://schemas.microsoft.com/office/drawing/2014/main" id="{862A9B3E-8241-3435-D781-9BC7AB34AA92}"/>
              </a:ext>
            </a:extLst>
          </p:cNvPr>
          <p:cNvPicPr>
            <a:picLocks noChangeAspect="1"/>
          </p:cNvPicPr>
          <p:nvPr/>
        </p:nvPicPr>
        <p:blipFill rotWithShape="1">
          <a:blip r:embed="rId2"/>
          <a:srcRect l="2836" t="3886" r="8293" b="3096"/>
          <a:stretch/>
        </p:blipFill>
        <p:spPr>
          <a:xfrm>
            <a:off x="7406068" y="1346531"/>
            <a:ext cx="3470653" cy="5471891"/>
          </a:xfrm>
          <a:prstGeom prst="rect">
            <a:avLst/>
          </a:prstGeom>
        </p:spPr>
      </p:pic>
    </p:spTree>
    <p:extLst>
      <p:ext uri="{BB962C8B-B14F-4D97-AF65-F5344CB8AC3E}">
        <p14:creationId xmlns:p14="http://schemas.microsoft.com/office/powerpoint/2010/main" val="186637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3600" b="1" dirty="0">
                <a:solidFill>
                  <a:srgbClr val="3333CC"/>
                </a:solidFill>
                <a:latin typeface="Perpetua" pitchFamily="18" charset="0"/>
              </a:rPr>
              <a:t>Static or Dynamic Loading </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2800" dirty="0">
                <a:latin typeface="Perpetua" panose="02020502060401020303" pitchFamily="18" charset="0"/>
                <a:cs typeface="Times New Roman" panose="02020603050405020304" pitchFamily="18" charset="0"/>
              </a:rPr>
              <a:t>The choice between Static or Dynamic Loading is to be made at the time of computer program being developed. </a:t>
            </a:r>
          </a:p>
          <a:p>
            <a:pPr marL="57150" indent="0">
              <a:spcBef>
                <a:spcPts val="0"/>
              </a:spcBef>
              <a:buNone/>
              <a:tabLst>
                <a:tab pos="914400" algn="l"/>
              </a:tabLst>
            </a:pPr>
            <a:r>
              <a:rPr lang="en-US" sz="2800" b="1" dirty="0">
                <a:solidFill>
                  <a:srgbClr val="C00000"/>
                </a:solidFill>
                <a:latin typeface="Perpetua" panose="02020502060401020303" pitchFamily="18" charset="0"/>
                <a:cs typeface="Times New Roman" panose="02020603050405020304" pitchFamily="18" charset="0"/>
              </a:rPr>
              <a:t>Static loading </a:t>
            </a:r>
          </a:p>
          <a:p>
            <a:pPr marL="571500" indent="-514350">
              <a:spcBef>
                <a:spcPts val="0"/>
              </a:spcBef>
              <a:tabLst>
                <a:tab pos="914400" algn="l"/>
              </a:tabLst>
            </a:pPr>
            <a:r>
              <a:rPr lang="en-US" sz="2800" dirty="0">
                <a:latin typeface="Perpetua" panose="02020502060401020303" pitchFamily="18" charset="0"/>
                <a:cs typeface="Times New Roman" panose="02020603050405020304" pitchFamily="18" charset="0"/>
              </a:rPr>
              <a:t>If you have to load your program statically, then at the time of compilation, the complete programs will be compiled and linked without leaving any external program or module dependency.</a:t>
            </a:r>
          </a:p>
          <a:p>
            <a:pPr marL="571500" indent="-514350">
              <a:spcBef>
                <a:spcPts val="0"/>
              </a:spcBef>
              <a:tabLst>
                <a:tab pos="914400" algn="l"/>
              </a:tabLst>
            </a:pPr>
            <a:r>
              <a:rPr lang="en-US" sz="2800" dirty="0">
                <a:latin typeface="Perpetua" panose="02020502060401020303" pitchFamily="18" charset="0"/>
                <a:cs typeface="Times New Roman" panose="02020603050405020304" pitchFamily="18" charset="0"/>
              </a:rPr>
              <a:t>The linker combines the object program with other necessary object modules into an absolute program, which also includes logical addresses.</a:t>
            </a:r>
          </a:p>
          <a:p>
            <a:pPr marL="57150" indent="0">
              <a:spcBef>
                <a:spcPts val="0"/>
              </a:spcBef>
              <a:buNone/>
              <a:tabLst>
                <a:tab pos="914400" algn="l"/>
              </a:tabLst>
            </a:pPr>
            <a:r>
              <a:rPr lang="en-US" sz="2800" b="1" dirty="0">
                <a:solidFill>
                  <a:srgbClr val="C00000"/>
                </a:solidFill>
                <a:latin typeface="Perpetua" panose="02020502060401020303" pitchFamily="18" charset="0"/>
                <a:cs typeface="Times New Roman" panose="02020603050405020304" pitchFamily="18" charset="0"/>
              </a:rPr>
              <a:t>Dynamic loading </a:t>
            </a:r>
          </a:p>
          <a:p>
            <a:pPr marL="571500" indent="-514350">
              <a:spcBef>
                <a:spcPts val="0"/>
              </a:spcBef>
              <a:tabLst>
                <a:tab pos="914400" algn="l"/>
              </a:tabLst>
            </a:pPr>
            <a:r>
              <a:rPr lang="en-US" sz="2800" dirty="0">
                <a:latin typeface="Perpetua" panose="02020502060401020303" pitchFamily="18" charset="0"/>
                <a:cs typeface="Times New Roman" panose="02020603050405020304" pitchFamily="18" charset="0"/>
              </a:rPr>
              <a:t>If you are writing a Dynamically loaded program, then your compiler will compile the program and for all the modules which you want to include dynamically, only references will be provided and rest of the work will be done at the time of execution.</a:t>
            </a:r>
          </a:p>
        </p:txBody>
      </p:sp>
      <p:sp>
        <p:nvSpPr>
          <p:cNvPr id="5" name="Slide Number Placeholder 4"/>
          <p:cNvSpPr>
            <a:spLocks noGrp="1"/>
          </p:cNvSpPr>
          <p:nvPr>
            <p:ph type="sldNum" sz="quarter" idx="12"/>
          </p:nvPr>
        </p:nvSpPr>
        <p:spPr/>
        <p:txBody>
          <a:bodyPr/>
          <a:lstStyle/>
          <a:p>
            <a:fld id="{4CE482DC-2269-4F26-9D2A-7E44B1A4CD85}" type="slidenum">
              <a:rPr lang="en-US" smtClean="0"/>
              <a:t>14</a:t>
            </a:fld>
            <a:endParaRPr lang="en-US" dirty="0"/>
          </a:p>
        </p:txBody>
      </p:sp>
    </p:spTree>
    <p:extLst>
      <p:ext uri="{BB962C8B-B14F-4D97-AF65-F5344CB8AC3E}">
        <p14:creationId xmlns:p14="http://schemas.microsoft.com/office/powerpoint/2010/main" val="3706246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3600" b="1" dirty="0">
                <a:solidFill>
                  <a:srgbClr val="3333CC"/>
                </a:solidFill>
                <a:latin typeface="Perpetua" pitchFamily="18" charset="0"/>
              </a:rPr>
              <a:t>Static or Dynamic Loading </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2800" dirty="0">
                <a:latin typeface="Perpetua" panose="02020502060401020303" pitchFamily="18" charset="0"/>
                <a:cs typeface="Times New Roman" panose="02020603050405020304" pitchFamily="18" charset="0"/>
              </a:rPr>
              <a:t>Routine is not loaded until it is called</a:t>
            </a:r>
          </a:p>
          <a:p>
            <a:pPr marL="571500" indent="-514350">
              <a:spcBef>
                <a:spcPts val="0"/>
              </a:spcBef>
              <a:tabLst>
                <a:tab pos="914400" algn="l"/>
              </a:tabLst>
            </a:pPr>
            <a:r>
              <a:rPr lang="en-US" sz="2800" dirty="0">
                <a:latin typeface="Perpetua" panose="02020502060401020303" pitchFamily="18" charset="0"/>
                <a:cs typeface="Times New Roman" panose="02020603050405020304" pitchFamily="18" charset="0"/>
              </a:rPr>
              <a:t>Better memory-space utilization; unused routine is never loaded.</a:t>
            </a:r>
          </a:p>
          <a:p>
            <a:pPr marL="571500" indent="-514350">
              <a:spcBef>
                <a:spcPts val="0"/>
              </a:spcBef>
              <a:tabLst>
                <a:tab pos="914400" algn="l"/>
              </a:tabLst>
            </a:pPr>
            <a:r>
              <a:rPr lang="en-US" sz="2800" dirty="0">
                <a:latin typeface="Perpetua" panose="02020502060401020303" pitchFamily="18" charset="0"/>
                <a:cs typeface="Times New Roman" panose="02020603050405020304" pitchFamily="18" charset="0"/>
              </a:rPr>
              <a:t>Useful when large amounts of code are needed to handle infrequently occurring cases.</a:t>
            </a:r>
          </a:p>
          <a:p>
            <a:pPr marL="571500" indent="-514350">
              <a:spcBef>
                <a:spcPts val="0"/>
              </a:spcBef>
              <a:tabLst>
                <a:tab pos="914400" algn="l"/>
              </a:tabLst>
            </a:pPr>
            <a:r>
              <a:rPr lang="en-US" sz="2800" dirty="0">
                <a:latin typeface="Perpetua" panose="02020502060401020303" pitchFamily="18" charset="0"/>
                <a:cs typeface="Times New Roman" panose="02020603050405020304" pitchFamily="18" charset="0"/>
              </a:rPr>
              <a:t>No special support from the operating system is required implemented through program design.</a:t>
            </a:r>
          </a:p>
          <a:p>
            <a:pPr marL="57150" indent="0">
              <a:spcBef>
                <a:spcPts val="0"/>
              </a:spcBef>
              <a:buNone/>
              <a:tabLst>
                <a:tab pos="914400" algn="l"/>
              </a:tabLst>
            </a:pPr>
            <a:r>
              <a:rPr lang="en-US" sz="2800" b="1" dirty="0">
                <a:solidFill>
                  <a:srgbClr val="C00000"/>
                </a:solidFill>
                <a:latin typeface="Perpetua" panose="02020502060401020303" pitchFamily="18" charset="0"/>
                <a:cs typeface="Times New Roman" panose="02020603050405020304" pitchFamily="18" charset="0"/>
              </a:rPr>
              <a:t>Generally </a:t>
            </a:r>
          </a:p>
          <a:p>
            <a:pPr marL="571500" indent="-514350">
              <a:spcBef>
                <a:spcPts val="0"/>
              </a:spcBef>
              <a:tabLst>
                <a:tab pos="914400" algn="l"/>
              </a:tabLst>
            </a:pPr>
            <a:r>
              <a:rPr lang="en-US" sz="2800" dirty="0">
                <a:latin typeface="Perpetua" panose="02020502060401020303" pitchFamily="18" charset="0"/>
                <a:cs typeface="Times New Roman" panose="02020603050405020304" pitchFamily="18" charset="0"/>
              </a:rPr>
              <a:t>At the time of loading, with static loading, the absolute program (and data) is loaded into memory in order for execution to start.</a:t>
            </a:r>
          </a:p>
          <a:p>
            <a:pPr marL="571500" indent="-514350">
              <a:spcBef>
                <a:spcPts val="0"/>
              </a:spcBef>
              <a:tabLst>
                <a:tab pos="914400" algn="l"/>
              </a:tabLst>
            </a:pPr>
            <a:r>
              <a:rPr lang="en-US" sz="2800" dirty="0">
                <a:latin typeface="Perpetua" panose="02020502060401020303" pitchFamily="18" charset="0"/>
                <a:cs typeface="Times New Roman" panose="02020603050405020304" pitchFamily="18" charset="0"/>
              </a:rPr>
              <a:t>If you are using dynamic loading, dynamic routines of the library are stored on a disk in relocatable form and are loaded into memory only when they are needed by the program.</a:t>
            </a:r>
          </a:p>
        </p:txBody>
      </p:sp>
      <p:sp>
        <p:nvSpPr>
          <p:cNvPr id="5" name="Slide Number Placeholder 4"/>
          <p:cNvSpPr>
            <a:spLocks noGrp="1"/>
          </p:cNvSpPr>
          <p:nvPr>
            <p:ph type="sldNum" sz="quarter" idx="12"/>
          </p:nvPr>
        </p:nvSpPr>
        <p:spPr/>
        <p:txBody>
          <a:bodyPr/>
          <a:lstStyle/>
          <a:p>
            <a:fld id="{4CE482DC-2269-4F26-9D2A-7E44B1A4CD85}" type="slidenum">
              <a:rPr lang="en-US" smtClean="0"/>
              <a:t>15</a:t>
            </a:fld>
            <a:endParaRPr lang="en-US" dirty="0"/>
          </a:p>
        </p:txBody>
      </p:sp>
    </p:spTree>
    <p:extLst>
      <p:ext uri="{BB962C8B-B14F-4D97-AF65-F5344CB8AC3E}">
        <p14:creationId xmlns:p14="http://schemas.microsoft.com/office/powerpoint/2010/main" val="2304646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3600" b="1" dirty="0">
                <a:solidFill>
                  <a:srgbClr val="3333CC"/>
                </a:solidFill>
                <a:latin typeface="Perpetua" pitchFamily="18" charset="0"/>
              </a:rPr>
              <a:t>Static Vs dynamic linking </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 indent="0">
              <a:spcBef>
                <a:spcPts val="0"/>
              </a:spcBef>
              <a:buNone/>
              <a:tabLst>
                <a:tab pos="914400" algn="l"/>
              </a:tabLst>
            </a:pPr>
            <a:r>
              <a:rPr lang="en-US" sz="2800" b="1" dirty="0">
                <a:solidFill>
                  <a:srgbClr val="C00000"/>
                </a:solidFill>
                <a:latin typeface="Perpetua" panose="02020502060401020303" pitchFamily="18" charset="0"/>
                <a:cs typeface="Times New Roman" panose="02020603050405020304" pitchFamily="18" charset="0"/>
              </a:rPr>
              <a:t>Static linking </a:t>
            </a:r>
          </a:p>
          <a:p>
            <a:pPr marL="571500" indent="-514350">
              <a:spcBef>
                <a:spcPts val="0"/>
              </a:spcBef>
              <a:tabLst>
                <a:tab pos="914400" algn="l"/>
              </a:tabLst>
            </a:pPr>
            <a:r>
              <a:rPr lang="en-US" sz="2800" dirty="0">
                <a:latin typeface="Perpetua" panose="02020502060401020303" pitchFamily="18" charset="0"/>
                <a:cs typeface="Times New Roman" panose="02020603050405020304" pitchFamily="18" charset="0"/>
              </a:rPr>
              <a:t>when static linking is used, the linker combines all other modules needed by a program into a single executable program to avoid any runtime dependency.</a:t>
            </a:r>
          </a:p>
          <a:p>
            <a:pPr marL="57150" indent="0">
              <a:spcBef>
                <a:spcPts val="0"/>
              </a:spcBef>
              <a:buNone/>
              <a:tabLst>
                <a:tab pos="914400" algn="l"/>
              </a:tabLst>
            </a:pPr>
            <a:r>
              <a:rPr lang="en-US" sz="2800" b="1" dirty="0">
                <a:solidFill>
                  <a:srgbClr val="C00000"/>
                </a:solidFill>
                <a:latin typeface="Perpetua" panose="02020502060401020303" pitchFamily="18" charset="0"/>
                <a:cs typeface="Times New Roman" panose="02020603050405020304" pitchFamily="18" charset="0"/>
              </a:rPr>
              <a:t>Dynamic linking </a:t>
            </a:r>
          </a:p>
          <a:p>
            <a:pPr marL="571500" indent="-514350">
              <a:spcBef>
                <a:spcPts val="0"/>
              </a:spcBef>
              <a:tabLst>
                <a:tab pos="914400" algn="l"/>
              </a:tabLst>
            </a:pPr>
            <a:r>
              <a:rPr lang="en-US" sz="2800" dirty="0">
                <a:latin typeface="Perpetua" panose="02020502060401020303" pitchFamily="18" charset="0"/>
                <a:cs typeface="Times New Roman" panose="02020603050405020304" pitchFamily="18" charset="0"/>
              </a:rPr>
              <a:t>When dynamic linking is used, it is not required to link the actual module or library with the program, rather a reference to the dynamic module is provided at the time of compilation and linking. </a:t>
            </a:r>
          </a:p>
          <a:p>
            <a:pPr marL="571500" indent="-514350">
              <a:spcBef>
                <a:spcPts val="0"/>
              </a:spcBef>
              <a:tabLst>
                <a:tab pos="914400" algn="l"/>
              </a:tabLst>
            </a:pPr>
            <a:r>
              <a:rPr lang="en-US" sz="2800" dirty="0">
                <a:latin typeface="Perpetua" panose="02020502060401020303" pitchFamily="18" charset="0"/>
                <a:cs typeface="Times New Roman" panose="02020603050405020304" pitchFamily="18" charset="0"/>
              </a:rPr>
              <a:t>Linking postponed until execution time.</a:t>
            </a:r>
          </a:p>
          <a:p>
            <a:pPr marL="571500" indent="-514350">
              <a:spcBef>
                <a:spcPts val="0"/>
              </a:spcBef>
              <a:tabLst>
                <a:tab pos="914400" algn="l"/>
              </a:tabLst>
            </a:pPr>
            <a:r>
              <a:rPr lang="en-US" sz="2800" dirty="0">
                <a:latin typeface="Perpetua" panose="02020502060401020303" pitchFamily="18" charset="0"/>
                <a:cs typeface="Times New Roman" panose="02020603050405020304" pitchFamily="18" charset="0"/>
              </a:rPr>
              <a:t>Dynamic Link Libraries (DLL) in Windows and Shared Objects in Unix are good examples of dynamic libraries.</a:t>
            </a:r>
          </a:p>
          <a:p>
            <a:pPr marL="571500" indent="-514350">
              <a:spcBef>
                <a:spcPts val="0"/>
              </a:spcBef>
              <a:tabLst>
                <a:tab pos="914400" algn="l"/>
              </a:tabLst>
            </a:pPr>
            <a:r>
              <a:rPr lang="en-US" sz="2800" dirty="0">
                <a:latin typeface="Perpetua" panose="02020502060401020303" pitchFamily="18" charset="0"/>
                <a:cs typeface="Times New Roman" panose="02020603050405020304" pitchFamily="18" charset="0"/>
              </a:rPr>
              <a:t> Small piece of code, stub, used to locate the appropriate memory-resident library routine.</a:t>
            </a:r>
          </a:p>
          <a:p>
            <a:pPr marL="571500" indent="-514350">
              <a:spcBef>
                <a:spcPts val="0"/>
              </a:spcBef>
              <a:tabLst>
                <a:tab pos="914400" algn="l"/>
              </a:tabLst>
            </a:pPr>
            <a:r>
              <a:rPr lang="en-US" sz="2800" dirty="0">
                <a:latin typeface="Perpetua" panose="02020502060401020303" pitchFamily="18" charset="0"/>
                <a:cs typeface="Times New Roman" panose="02020603050405020304" pitchFamily="18" charset="0"/>
              </a:rPr>
              <a:t>Stub replaces itself with the address of the routine, and executes the routine.</a:t>
            </a:r>
          </a:p>
          <a:p>
            <a:pPr marL="571500" indent="-514350">
              <a:spcBef>
                <a:spcPts val="0"/>
              </a:spcBef>
              <a:tabLst>
                <a:tab pos="914400" algn="l"/>
              </a:tabLst>
            </a:pPr>
            <a:endParaRPr lang="en-US" sz="2800" dirty="0">
              <a:latin typeface="Perpetua" panose="02020502060401020303"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4CE482DC-2269-4F26-9D2A-7E44B1A4CD85}" type="slidenum">
              <a:rPr lang="en-US" smtClean="0"/>
              <a:t>16</a:t>
            </a:fld>
            <a:endParaRPr lang="en-US" dirty="0"/>
          </a:p>
        </p:txBody>
      </p:sp>
    </p:spTree>
    <p:extLst>
      <p:ext uri="{BB962C8B-B14F-4D97-AF65-F5344CB8AC3E}">
        <p14:creationId xmlns:p14="http://schemas.microsoft.com/office/powerpoint/2010/main" val="2599916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3600" b="1" dirty="0">
                <a:solidFill>
                  <a:srgbClr val="3333CC"/>
                </a:solidFill>
                <a:latin typeface="Perpetua" pitchFamily="18" charset="0"/>
              </a:rPr>
              <a:t>Static Vs dynamic linking </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 indent="0">
              <a:spcBef>
                <a:spcPts val="0"/>
              </a:spcBef>
              <a:buNone/>
              <a:tabLst>
                <a:tab pos="914400" algn="l"/>
              </a:tabLst>
            </a:pPr>
            <a:r>
              <a:rPr lang="en-US" sz="3200" b="1" dirty="0">
                <a:solidFill>
                  <a:srgbClr val="C00000"/>
                </a:solidFill>
                <a:latin typeface="Perpetua" panose="02020502060401020303" pitchFamily="18" charset="0"/>
                <a:cs typeface="Times New Roman" panose="02020603050405020304" pitchFamily="18" charset="0"/>
              </a:rPr>
              <a:t>Dynamic linking </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A stub is a small program routine that substitutes for a longer program, possibly to be loaded later </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It is a piece of code that converts parameters passed between client and server during a remote procedure call (RPC).</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Operating system needed to check if routine is in processes’ memory address.</a:t>
            </a:r>
          </a:p>
        </p:txBody>
      </p:sp>
      <p:sp>
        <p:nvSpPr>
          <p:cNvPr id="5" name="Slide Number Placeholder 4"/>
          <p:cNvSpPr>
            <a:spLocks noGrp="1"/>
          </p:cNvSpPr>
          <p:nvPr>
            <p:ph type="sldNum" sz="quarter" idx="12"/>
          </p:nvPr>
        </p:nvSpPr>
        <p:spPr/>
        <p:txBody>
          <a:bodyPr/>
          <a:lstStyle/>
          <a:p>
            <a:fld id="{4CE482DC-2269-4F26-9D2A-7E44B1A4CD85}" type="slidenum">
              <a:rPr lang="en-US" smtClean="0"/>
              <a:t>17</a:t>
            </a:fld>
            <a:endParaRPr lang="en-US" dirty="0"/>
          </a:p>
        </p:txBody>
      </p:sp>
    </p:spTree>
    <p:extLst>
      <p:ext uri="{BB962C8B-B14F-4D97-AF65-F5344CB8AC3E}">
        <p14:creationId xmlns:p14="http://schemas.microsoft.com/office/powerpoint/2010/main" val="367271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3600" b="1" dirty="0">
                <a:solidFill>
                  <a:srgbClr val="3333CC"/>
                </a:solidFill>
                <a:latin typeface="Perpetua" pitchFamily="18" charset="0"/>
              </a:rPr>
              <a:t>Overlays</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fontScale="92500" lnSpcReduction="20000"/>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The concept of overlays is that whenever a process is running it will not use the complete program at the same time, it will use only some part of it.</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Then overlays concept says that whatever part you required, you load it an once the part is done, then you just unload it, means just pull it back and get the new part you required and run it.</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Keep in memory only those instructions and data that are needed at any given time.</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Needed when process is larger than amount of memory allocated to it.</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Implemented by user, no special support needed from operating system, programming design of overlay structure is complex. </a:t>
            </a:r>
          </a:p>
          <a:p>
            <a:pPr marL="57150" indent="0">
              <a:spcBef>
                <a:spcPts val="0"/>
              </a:spcBef>
              <a:buNone/>
              <a:tabLst>
                <a:tab pos="914400" algn="l"/>
              </a:tabLst>
            </a:pPr>
            <a:r>
              <a:rPr lang="en-US" sz="3200" b="1" dirty="0">
                <a:solidFill>
                  <a:srgbClr val="C00000"/>
                </a:solidFill>
                <a:latin typeface="Perpetua" panose="02020502060401020303" pitchFamily="18" charset="0"/>
                <a:cs typeface="Times New Roman" panose="02020603050405020304" pitchFamily="18" charset="0"/>
              </a:rPr>
              <a:t>Advantage</a:t>
            </a:r>
            <a:r>
              <a:rPr lang="en-US" sz="3200" dirty="0">
                <a:latin typeface="Perpetua" panose="02020502060401020303" pitchFamily="18" charset="0"/>
                <a:cs typeface="Times New Roman" panose="02020603050405020304" pitchFamily="18" charset="0"/>
              </a:rPr>
              <a:t> </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Reduce memory requirement</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Reduce time requirement</a:t>
            </a:r>
          </a:p>
        </p:txBody>
      </p:sp>
      <p:sp>
        <p:nvSpPr>
          <p:cNvPr id="5" name="Slide Number Placeholder 4"/>
          <p:cNvSpPr>
            <a:spLocks noGrp="1"/>
          </p:cNvSpPr>
          <p:nvPr>
            <p:ph type="sldNum" sz="quarter" idx="12"/>
          </p:nvPr>
        </p:nvSpPr>
        <p:spPr/>
        <p:txBody>
          <a:bodyPr/>
          <a:lstStyle/>
          <a:p>
            <a:fld id="{4CE482DC-2269-4F26-9D2A-7E44B1A4CD85}" type="slidenum">
              <a:rPr lang="en-US" smtClean="0"/>
              <a:t>18</a:t>
            </a:fld>
            <a:endParaRPr lang="en-US" dirty="0"/>
          </a:p>
        </p:txBody>
      </p:sp>
    </p:spTree>
    <p:extLst>
      <p:ext uri="{BB962C8B-B14F-4D97-AF65-F5344CB8AC3E}">
        <p14:creationId xmlns:p14="http://schemas.microsoft.com/office/powerpoint/2010/main" val="1377312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3600" b="1" dirty="0">
                <a:solidFill>
                  <a:srgbClr val="3333CC"/>
                </a:solidFill>
                <a:latin typeface="Perpetua" pitchFamily="18" charset="0"/>
              </a:rPr>
              <a:t>Logical vs. Physical Address Space</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The concept of a logical address space that is bound to a separate physical address space is central to proper memory management.</a:t>
            </a:r>
          </a:p>
          <a:p>
            <a:pPr marL="1120140" lvl="2" indent="-514350">
              <a:spcBef>
                <a:spcPts val="0"/>
              </a:spcBef>
              <a:tabLst>
                <a:tab pos="914400" algn="l"/>
              </a:tabLst>
            </a:pPr>
            <a:r>
              <a:rPr lang="en-US" sz="3200" dirty="0">
                <a:latin typeface="Perpetua" panose="02020502060401020303" pitchFamily="18" charset="0"/>
                <a:cs typeface="Times New Roman" panose="02020603050405020304" pitchFamily="18" charset="0"/>
              </a:rPr>
              <a:t>Logical address – generated by the CPU; also referred to as virtual address.</a:t>
            </a:r>
          </a:p>
          <a:p>
            <a:pPr marL="1120140" lvl="2" indent="-514350">
              <a:spcBef>
                <a:spcPts val="0"/>
              </a:spcBef>
              <a:tabLst>
                <a:tab pos="914400" algn="l"/>
              </a:tabLst>
            </a:pPr>
            <a:r>
              <a:rPr lang="en-US" sz="3200" dirty="0">
                <a:latin typeface="Perpetua" panose="02020502060401020303" pitchFamily="18" charset="0"/>
                <a:cs typeface="Times New Roman" panose="02020603050405020304" pitchFamily="18" charset="0"/>
              </a:rPr>
              <a:t>Physical address – address seen by the memory unit.</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Logical and physical addresses are the same in compile-time and load-time address-binding schemes; logical (virtual) and physical addresses differ in execution-time address-binding scheme.</a:t>
            </a:r>
          </a:p>
        </p:txBody>
      </p:sp>
      <p:sp>
        <p:nvSpPr>
          <p:cNvPr id="5" name="Slide Number Placeholder 4"/>
          <p:cNvSpPr>
            <a:spLocks noGrp="1"/>
          </p:cNvSpPr>
          <p:nvPr>
            <p:ph type="sldNum" sz="quarter" idx="12"/>
          </p:nvPr>
        </p:nvSpPr>
        <p:spPr/>
        <p:txBody>
          <a:bodyPr/>
          <a:lstStyle/>
          <a:p>
            <a:fld id="{4CE482DC-2269-4F26-9D2A-7E44B1A4CD85}" type="slidenum">
              <a:rPr lang="en-US" smtClean="0"/>
              <a:t>19</a:t>
            </a:fld>
            <a:endParaRPr lang="en-US" dirty="0"/>
          </a:p>
        </p:txBody>
      </p:sp>
    </p:spTree>
    <p:extLst>
      <p:ext uri="{BB962C8B-B14F-4D97-AF65-F5344CB8AC3E}">
        <p14:creationId xmlns:p14="http://schemas.microsoft.com/office/powerpoint/2010/main" val="2504069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0070C0"/>
                </a:solidFill>
                <a:latin typeface="Perpetua" panose="02020502060401020303" pitchFamily="18" charset="0"/>
                <a:cs typeface="Times New Roman" panose="02020603050405020304" pitchFamily="18" charset="0"/>
              </a:rPr>
              <a:t>Background</a:t>
            </a: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lgn="just">
              <a:spcBef>
                <a:spcPts val="0"/>
              </a:spcBef>
              <a:tabLst>
                <a:tab pos="914400" algn="l"/>
              </a:tabLst>
            </a:pPr>
            <a:r>
              <a:rPr lang="en-US" sz="3200" dirty="0">
                <a:latin typeface="Perpetua" panose="02020502060401020303" pitchFamily="18" charset="0"/>
                <a:cs typeface="Times New Roman" panose="02020603050405020304" pitchFamily="18" charset="0"/>
              </a:rPr>
              <a:t>Program must be brought into memory and placed within a process for it to be executed.</a:t>
            </a:r>
          </a:p>
          <a:p>
            <a:pPr marL="571500" indent="-514350" algn="just">
              <a:spcBef>
                <a:spcPts val="0"/>
              </a:spcBef>
              <a:tabLst>
                <a:tab pos="914400" algn="l"/>
              </a:tabLst>
            </a:pPr>
            <a:r>
              <a:rPr lang="en-US" sz="3200" i="1" dirty="0">
                <a:latin typeface="Perpetua" panose="02020502060401020303" pitchFamily="18" charset="0"/>
                <a:cs typeface="Times New Roman" panose="02020603050405020304" pitchFamily="18" charset="0"/>
              </a:rPr>
              <a:t>Input queue or job queue</a:t>
            </a:r>
            <a:r>
              <a:rPr lang="en-US" sz="3200" dirty="0">
                <a:latin typeface="Perpetua" panose="02020502060401020303" pitchFamily="18" charset="0"/>
                <a:cs typeface="Times New Roman" panose="02020603050405020304" pitchFamily="18" charset="0"/>
              </a:rPr>
              <a:t> – collection of processes on the disk that are waiting to be brought into memory for execution.</a:t>
            </a:r>
          </a:p>
          <a:p>
            <a:pPr marL="571500" indent="-514350" algn="just">
              <a:spcBef>
                <a:spcPts val="0"/>
              </a:spcBef>
              <a:tabLst>
                <a:tab pos="914400" algn="l"/>
              </a:tabLst>
            </a:pPr>
            <a:r>
              <a:rPr lang="en-US" sz="3200" dirty="0">
                <a:latin typeface="Perpetua" panose="02020502060401020303" pitchFamily="18" charset="0"/>
                <a:cs typeface="Times New Roman" panose="02020603050405020304" pitchFamily="18" charset="0"/>
              </a:rPr>
              <a:t>User programs go through several steps before being executed. </a:t>
            </a:r>
          </a:p>
        </p:txBody>
      </p:sp>
      <p:sp>
        <p:nvSpPr>
          <p:cNvPr id="5" name="Slide Number Placeholder 4"/>
          <p:cNvSpPr>
            <a:spLocks noGrp="1"/>
          </p:cNvSpPr>
          <p:nvPr>
            <p:ph type="sldNum" sz="quarter" idx="12"/>
          </p:nvPr>
        </p:nvSpPr>
        <p:spPr/>
        <p:txBody>
          <a:bodyPr/>
          <a:lstStyle/>
          <a:p>
            <a:fld id="{4CE482DC-2269-4F26-9D2A-7E44B1A4CD85}" type="slidenum">
              <a:rPr lang="en-US" smtClean="0"/>
              <a:t>2</a:t>
            </a:fld>
            <a:endParaRPr lang="en-US" dirty="0"/>
          </a:p>
        </p:txBody>
      </p:sp>
    </p:spTree>
    <p:extLst>
      <p:ext uri="{BB962C8B-B14F-4D97-AF65-F5344CB8AC3E}">
        <p14:creationId xmlns:p14="http://schemas.microsoft.com/office/powerpoint/2010/main" val="689055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Memory-Management Unit (MMU)</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Hardware device that maps virtual to physical address.</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In MMU scheme, the value in the relocation register is added to every address generated by a user process at the time it is sent to memory.</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The user program deals with logical addresses; it never sees the real physical addresses.</a:t>
            </a:r>
          </a:p>
        </p:txBody>
      </p:sp>
      <p:sp>
        <p:nvSpPr>
          <p:cNvPr id="5" name="Slide Number Placeholder 4"/>
          <p:cNvSpPr>
            <a:spLocks noGrp="1"/>
          </p:cNvSpPr>
          <p:nvPr>
            <p:ph type="sldNum" sz="quarter" idx="12"/>
          </p:nvPr>
        </p:nvSpPr>
        <p:spPr/>
        <p:txBody>
          <a:bodyPr/>
          <a:lstStyle/>
          <a:p>
            <a:fld id="{4CE482DC-2269-4F26-9D2A-7E44B1A4CD85}" type="slidenum">
              <a:rPr lang="en-US" smtClean="0"/>
              <a:t>20</a:t>
            </a:fld>
            <a:endParaRPr lang="en-US" dirty="0"/>
          </a:p>
        </p:txBody>
      </p:sp>
    </p:spTree>
    <p:extLst>
      <p:ext uri="{BB962C8B-B14F-4D97-AF65-F5344CB8AC3E}">
        <p14:creationId xmlns:p14="http://schemas.microsoft.com/office/powerpoint/2010/main" val="1700549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3200" b="1" dirty="0">
                <a:solidFill>
                  <a:srgbClr val="3333CC"/>
                </a:solidFill>
                <a:latin typeface="Perpetua" pitchFamily="18" charset="0"/>
              </a:rPr>
              <a:t>Dynamic relocation using a relocation register</a:t>
            </a:r>
            <a:endParaRPr lang="en-US"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D </a:t>
            </a:r>
          </a:p>
        </p:txBody>
      </p:sp>
      <p:sp>
        <p:nvSpPr>
          <p:cNvPr id="5" name="Slide Number Placeholder 4"/>
          <p:cNvSpPr>
            <a:spLocks noGrp="1"/>
          </p:cNvSpPr>
          <p:nvPr>
            <p:ph type="sldNum" sz="quarter" idx="12"/>
          </p:nvPr>
        </p:nvSpPr>
        <p:spPr/>
        <p:txBody>
          <a:bodyPr/>
          <a:lstStyle/>
          <a:p>
            <a:fld id="{4CE482DC-2269-4F26-9D2A-7E44B1A4CD85}" type="slidenum">
              <a:rPr lang="en-US" smtClean="0"/>
              <a:t>21</a:t>
            </a:fld>
            <a:endParaRPr lang="en-US" dirty="0"/>
          </a:p>
        </p:txBody>
      </p:sp>
      <p:pic>
        <p:nvPicPr>
          <p:cNvPr id="4" name="Picture 4">
            <a:extLst>
              <a:ext uri="{FF2B5EF4-FFF2-40B4-BE49-F238E27FC236}">
                <a16:creationId xmlns:a16="http://schemas.microsoft.com/office/drawing/2014/main" id="{B330F87A-4516-FAF9-417B-F40EE30C2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41" t="3482" r="1089" b="3784"/>
          <a:stretch>
            <a:fillRect/>
          </a:stretch>
        </p:blipFill>
        <p:spPr bwMode="auto">
          <a:xfrm>
            <a:off x="1242391" y="1654746"/>
            <a:ext cx="6858000" cy="4800600"/>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8166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Memory Allocation</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fontScale="92500" lnSpcReduction="20000"/>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Memory allocation is the process of reserving a partial or complete portion of computer memory for the execution of programs and processes. Memory allocation is achieved through a process known as memory management.</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Memory is a large array of bytes, where each byte has its own address. The memory allocation can be classified into two methods contiguous memory allocation and non-contiguous memory allocation. </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The major difference between Contiguous and Noncontiguous memory allocation is that:</a:t>
            </a:r>
          </a:p>
          <a:p>
            <a:pPr marL="845820" lvl="1" indent="-514350">
              <a:spcBef>
                <a:spcPts val="0"/>
              </a:spcBef>
              <a:tabLst>
                <a:tab pos="914400" algn="l"/>
              </a:tabLst>
            </a:pPr>
            <a:r>
              <a:rPr lang="en-US" sz="3200" dirty="0">
                <a:latin typeface="Perpetua" panose="02020502060401020303" pitchFamily="18" charset="0"/>
                <a:cs typeface="Times New Roman" panose="02020603050405020304" pitchFamily="18" charset="0"/>
              </a:rPr>
              <a:t>The contiguous memory allocation assigns the consecutive blocks of memory to a process requesting for memory.</a:t>
            </a:r>
          </a:p>
          <a:p>
            <a:pPr marL="845820" lvl="1" indent="-514350">
              <a:spcBef>
                <a:spcPts val="0"/>
              </a:spcBef>
              <a:tabLst>
                <a:tab pos="914400" algn="l"/>
              </a:tabLst>
            </a:pPr>
            <a:r>
              <a:rPr lang="en-US" sz="3200" dirty="0">
                <a:latin typeface="Perpetua" panose="02020502060401020303" pitchFamily="18" charset="0"/>
                <a:cs typeface="Times New Roman" panose="02020603050405020304" pitchFamily="18" charset="0"/>
              </a:rPr>
              <a:t>whereas, the noncontiguous memory allocation assigns the separate memory blocks at the different location in memory space in a nonconsecutive manner to a process requesting for memory. </a:t>
            </a:r>
          </a:p>
        </p:txBody>
      </p:sp>
      <p:sp>
        <p:nvSpPr>
          <p:cNvPr id="5" name="Slide Number Placeholder 4"/>
          <p:cNvSpPr>
            <a:spLocks noGrp="1"/>
          </p:cNvSpPr>
          <p:nvPr>
            <p:ph type="sldNum" sz="quarter" idx="12"/>
          </p:nvPr>
        </p:nvSpPr>
        <p:spPr/>
        <p:txBody>
          <a:bodyPr/>
          <a:lstStyle/>
          <a:p>
            <a:fld id="{4CE482DC-2269-4F26-9D2A-7E44B1A4CD85}" type="slidenum">
              <a:rPr lang="en-US" smtClean="0"/>
              <a:t>22</a:t>
            </a:fld>
            <a:endParaRPr lang="en-US" dirty="0"/>
          </a:p>
        </p:txBody>
      </p:sp>
    </p:spTree>
    <p:extLst>
      <p:ext uri="{BB962C8B-B14F-4D97-AF65-F5344CB8AC3E}">
        <p14:creationId xmlns:p14="http://schemas.microsoft.com/office/powerpoint/2010/main" val="2818779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pPr algn="ctr"/>
            <a:r>
              <a:rPr lang="en-US" sz="3600" b="1" dirty="0">
                <a:solidFill>
                  <a:srgbClr val="3333CC"/>
                </a:solidFill>
                <a:latin typeface="Perpetua" pitchFamily="18" charset="0"/>
              </a:rPr>
              <a:t>Contiguous and non contiguous memory allocation </a:t>
            </a:r>
            <a:endParaRPr lang="en-US" sz="36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lgn="just">
              <a:spcBef>
                <a:spcPts val="0"/>
              </a:spcBef>
              <a:tabLst>
                <a:tab pos="914400" algn="l"/>
              </a:tabLst>
            </a:pPr>
            <a:r>
              <a:rPr lang="en-US" sz="2800" dirty="0">
                <a:latin typeface="Perpetua" panose="02020502060401020303" pitchFamily="18" charset="0"/>
                <a:cs typeface="Times New Roman" panose="02020603050405020304" pitchFamily="18" charset="0"/>
              </a:rPr>
              <a:t> </a:t>
            </a:r>
          </a:p>
        </p:txBody>
      </p:sp>
      <p:sp>
        <p:nvSpPr>
          <p:cNvPr id="5" name="Slide Number Placeholder 4"/>
          <p:cNvSpPr>
            <a:spLocks noGrp="1"/>
          </p:cNvSpPr>
          <p:nvPr>
            <p:ph type="sldNum" sz="quarter" idx="12"/>
          </p:nvPr>
        </p:nvSpPr>
        <p:spPr/>
        <p:txBody>
          <a:bodyPr/>
          <a:lstStyle/>
          <a:p>
            <a:fld id="{4CE482DC-2269-4F26-9D2A-7E44B1A4CD85}" type="slidenum">
              <a:rPr lang="en-US" smtClean="0"/>
              <a:t>23</a:t>
            </a:fld>
            <a:endParaRPr lang="en-US" dirty="0"/>
          </a:p>
        </p:txBody>
      </p:sp>
      <p:pic>
        <p:nvPicPr>
          <p:cNvPr id="6" name="Picture 5">
            <a:extLst>
              <a:ext uri="{FF2B5EF4-FFF2-40B4-BE49-F238E27FC236}">
                <a16:creationId xmlns:a16="http://schemas.microsoft.com/office/drawing/2014/main" id="{C6988C45-A776-69E9-E4B5-7F8F9E670657}"/>
              </a:ext>
            </a:extLst>
          </p:cNvPr>
          <p:cNvPicPr>
            <a:picLocks noChangeAspect="1"/>
          </p:cNvPicPr>
          <p:nvPr/>
        </p:nvPicPr>
        <p:blipFill>
          <a:blip r:embed="rId2"/>
          <a:stretch>
            <a:fillRect/>
          </a:stretch>
        </p:blipFill>
        <p:spPr>
          <a:xfrm>
            <a:off x="1209996" y="1558849"/>
            <a:ext cx="7492633" cy="4682134"/>
          </a:xfrm>
          <a:prstGeom prst="rect">
            <a:avLst/>
          </a:prstGeom>
        </p:spPr>
      </p:pic>
    </p:spTree>
    <p:extLst>
      <p:ext uri="{BB962C8B-B14F-4D97-AF65-F5344CB8AC3E}">
        <p14:creationId xmlns:p14="http://schemas.microsoft.com/office/powerpoint/2010/main" val="1077090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Contiguous memory allocation </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lnSpcReduction="10000"/>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 It is further subdivided into Fixed-partition storage allocation strategy and variable partition storage allocation strategy. </a:t>
            </a:r>
          </a:p>
          <a:p>
            <a:pPr marL="571500" indent="-514350">
              <a:spcBef>
                <a:spcPts val="0"/>
              </a:spcBef>
              <a:buFont typeface="+mj-lt"/>
              <a:buAutoNum type="arabicPeriod"/>
              <a:tabLst>
                <a:tab pos="914400" algn="l"/>
              </a:tabLst>
            </a:pPr>
            <a:r>
              <a:rPr lang="en-US" sz="3200" b="1" dirty="0">
                <a:solidFill>
                  <a:srgbClr val="0070C0"/>
                </a:solidFill>
                <a:latin typeface="Perpetua" panose="02020502060401020303" pitchFamily="18" charset="0"/>
                <a:cs typeface="Times New Roman" panose="02020603050405020304" pitchFamily="18" charset="0"/>
              </a:rPr>
              <a:t>Fixed-partition contiguous storage allocation:-</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processes with small address space use small partitions and processes with large address space use large partitions. </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This is known as fixed partition contiguous storage allocation. </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Three strategies that can be used to allocate memory to fixed – partition</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They are the following: </a:t>
            </a:r>
          </a:p>
          <a:p>
            <a:pPr marL="1120140" lvl="2" indent="-514350">
              <a:spcBef>
                <a:spcPts val="0"/>
              </a:spcBef>
              <a:tabLst>
                <a:tab pos="914400" algn="l"/>
              </a:tabLst>
            </a:pPr>
            <a:r>
              <a:rPr lang="en-US" sz="3200" dirty="0">
                <a:latin typeface="Perpetua" panose="02020502060401020303" pitchFamily="18" charset="0"/>
                <a:cs typeface="Times New Roman" panose="02020603050405020304" pitchFamily="18" charset="0"/>
              </a:rPr>
              <a:t>First - fit</a:t>
            </a:r>
          </a:p>
          <a:p>
            <a:pPr marL="1120140" lvl="2" indent="-514350">
              <a:spcBef>
                <a:spcPts val="0"/>
              </a:spcBef>
              <a:tabLst>
                <a:tab pos="914400" algn="l"/>
              </a:tabLst>
            </a:pPr>
            <a:r>
              <a:rPr lang="en-US" sz="3200" dirty="0">
                <a:latin typeface="Perpetua" panose="02020502060401020303" pitchFamily="18" charset="0"/>
                <a:cs typeface="Times New Roman" panose="02020603050405020304" pitchFamily="18" charset="0"/>
              </a:rPr>
              <a:t>Best – Fit</a:t>
            </a:r>
          </a:p>
          <a:p>
            <a:pPr marL="1120140" lvl="2" indent="-514350">
              <a:spcBef>
                <a:spcPts val="0"/>
              </a:spcBef>
              <a:tabLst>
                <a:tab pos="914400" algn="l"/>
              </a:tabLst>
            </a:pPr>
            <a:r>
              <a:rPr lang="en-US" sz="3200" dirty="0">
                <a:latin typeface="Perpetua" panose="02020502060401020303" pitchFamily="18" charset="0"/>
                <a:cs typeface="Times New Roman" panose="02020603050405020304" pitchFamily="18" charset="0"/>
              </a:rPr>
              <a:t>Worst – fit</a:t>
            </a:r>
          </a:p>
        </p:txBody>
      </p:sp>
      <p:sp>
        <p:nvSpPr>
          <p:cNvPr id="5" name="Slide Number Placeholder 4"/>
          <p:cNvSpPr>
            <a:spLocks noGrp="1"/>
          </p:cNvSpPr>
          <p:nvPr>
            <p:ph type="sldNum" sz="quarter" idx="12"/>
          </p:nvPr>
        </p:nvSpPr>
        <p:spPr/>
        <p:txBody>
          <a:bodyPr/>
          <a:lstStyle/>
          <a:p>
            <a:fld id="{4CE482DC-2269-4F26-9D2A-7E44B1A4CD85}" type="slidenum">
              <a:rPr lang="en-US" smtClean="0"/>
              <a:t>24</a:t>
            </a:fld>
            <a:endParaRPr lang="en-US" dirty="0"/>
          </a:p>
        </p:txBody>
      </p:sp>
    </p:spTree>
    <p:extLst>
      <p:ext uri="{BB962C8B-B14F-4D97-AF65-F5344CB8AC3E}">
        <p14:creationId xmlns:p14="http://schemas.microsoft.com/office/powerpoint/2010/main" val="3615075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Fixed size partition ….</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buFont typeface="+mj-lt"/>
              <a:buAutoNum type="arabicPeriod"/>
              <a:tabLst>
                <a:tab pos="914400" algn="l"/>
              </a:tabLst>
            </a:pPr>
            <a:r>
              <a:rPr lang="en-US" sz="3200" b="1" dirty="0">
                <a:solidFill>
                  <a:srgbClr val="C00000"/>
                </a:solidFill>
                <a:latin typeface="Perpetua" panose="02020502060401020303" pitchFamily="18" charset="0"/>
                <a:cs typeface="Times New Roman" panose="02020603050405020304" pitchFamily="18" charset="0"/>
              </a:rPr>
              <a:t>First fit</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A resource allocation scheme (usually for memory).</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First Fit fits data into memory by scanning from the beginning of available memory to the end, until the first free space which is at least big enough to accept the data is found. </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This space is then allocated to the data. Any left over becomes a smaller, separate free space. </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If the data to be allocated is bigger than the biggest free space, the request cannot be met, and an error is generated. </a:t>
            </a:r>
          </a:p>
        </p:txBody>
      </p:sp>
      <p:sp>
        <p:nvSpPr>
          <p:cNvPr id="5" name="Slide Number Placeholder 4"/>
          <p:cNvSpPr>
            <a:spLocks noGrp="1"/>
          </p:cNvSpPr>
          <p:nvPr>
            <p:ph type="sldNum" sz="quarter" idx="12"/>
          </p:nvPr>
        </p:nvSpPr>
        <p:spPr/>
        <p:txBody>
          <a:bodyPr/>
          <a:lstStyle/>
          <a:p>
            <a:fld id="{4CE482DC-2269-4F26-9D2A-7E44B1A4CD85}" type="slidenum">
              <a:rPr lang="en-US" smtClean="0"/>
              <a:t>25</a:t>
            </a:fld>
            <a:endParaRPr lang="en-US" dirty="0"/>
          </a:p>
        </p:txBody>
      </p:sp>
    </p:spTree>
    <p:extLst>
      <p:ext uri="{BB962C8B-B14F-4D97-AF65-F5344CB8AC3E}">
        <p14:creationId xmlns:p14="http://schemas.microsoft.com/office/powerpoint/2010/main" val="2211696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Fixed size partition ….</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fontScale="92500" lnSpcReduction="20000"/>
          </a:bodyPr>
          <a:lstStyle/>
          <a:p>
            <a:pPr marL="571500" indent="-514350">
              <a:spcBef>
                <a:spcPts val="0"/>
              </a:spcBef>
              <a:buFont typeface="+mj-lt"/>
              <a:buAutoNum type="arabicPeriod" startAt="2"/>
              <a:tabLst>
                <a:tab pos="914400" algn="l"/>
              </a:tabLst>
            </a:pPr>
            <a:r>
              <a:rPr lang="en-US" sz="3200" b="1" dirty="0">
                <a:solidFill>
                  <a:srgbClr val="C00000"/>
                </a:solidFill>
                <a:latin typeface="Perpetua" panose="02020502060401020303" pitchFamily="18" charset="0"/>
                <a:cs typeface="Times New Roman" panose="02020603050405020304" pitchFamily="18" charset="0"/>
              </a:rPr>
              <a:t>Best fit</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The best fit deals with allocating the smallest free partition which meets the requirement of the requesting process. </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This algorithm first searches the entire list of free partitions and considers the smallest hole that is adequate. It then tries to find a hole which is close to actual process size needed. </a:t>
            </a:r>
          </a:p>
          <a:p>
            <a:pPr marL="571500" indent="-514350">
              <a:spcBef>
                <a:spcPts val="0"/>
              </a:spcBef>
              <a:buFont typeface="+mj-lt"/>
              <a:buAutoNum type="arabicPeriod" startAt="3"/>
              <a:tabLst>
                <a:tab pos="914400" algn="l"/>
              </a:tabLst>
            </a:pPr>
            <a:r>
              <a:rPr lang="en-US" sz="3200" b="1" dirty="0">
                <a:solidFill>
                  <a:srgbClr val="C00000"/>
                </a:solidFill>
                <a:latin typeface="Perpetua" panose="02020502060401020303" pitchFamily="18" charset="0"/>
                <a:cs typeface="Times New Roman" panose="02020603050405020304" pitchFamily="18" charset="0"/>
              </a:rPr>
              <a:t>Worst fit</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The algorithm searches for free-space in memory in which it can store the desired information. </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The algorithm selects the largest possible free space that the information can be stored on (i.e. that is bigger than the information needing to be stored) and stores it there. </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This is directly opposed to the best fit algorithm which searches the memory in much the same way as before.</a:t>
            </a:r>
          </a:p>
        </p:txBody>
      </p:sp>
      <p:sp>
        <p:nvSpPr>
          <p:cNvPr id="5" name="Slide Number Placeholder 4"/>
          <p:cNvSpPr>
            <a:spLocks noGrp="1"/>
          </p:cNvSpPr>
          <p:nvPr>
            <p:ph type="sldNum" sz="quarter" idx="12"/>
          </p:nvPr>
        </p:nvSpPr>
        <p:spPr/>
        <p:txBody>
          <a:bodyPr/>
          <a:lstStyle/>
          <a:p>
            <a:fld id="{4CE482DC-2269-4F26-9D2A-7E44B1A4CD85}" type="slidenum">
              <a:rPr lang="en-US" smtClean="0"/>
              <a:t>26</a:t>
            </a:fld>
            <a:endParaRPr lang="en-US" dirty="0"/>
          </a:p>
        </p:txBody>
      </p:sp>
    </p:spTree>
    <p:extLst>
      <p:ext uri="{BB962C8B-B14F-4D97-AF65-F5344CB8AC3E}">
        <p14:creationId xmlns:p14="http://schemas.microsoft.com/office/powerpoint/2010/main" val="2538740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Variable size- partition </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This notion is derived from parking of vehicles on the sides of streets where the one who manages to enter will get the space. </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Two vehicles can leave a space between them that cannot be used by any vehicle. </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This means that whenever a process needs memory, a search for the space needed by it, is done.</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If contiguous space is available to accommodate that process, then the process is loaded into memory.</a:t>
            </a:r>
          </a:p>
        </p:txBody>
      </p:sp>
      <p:sp>
        <p:nvSpPr>
          <p:cNvPr id="5" name="Slide Number Placeholder 4"/>
          <p:cNvSpPr>
            <a:spLocks noGrp="1"/>
          </p:cNvSpPr>
          <p:nvPr>
            <p:ph type="sldNum" sz="quarter" idx="12"/>
          </p:nvPr>
        </p:nvSpPr>
        <p:spPr/>
        <p:txBody>
          <a:bodyPr/>
          <a:lstStyle/>
          <a:p>
            <a:fld id="{4CE482DC-2269-4F26-9D2A-7E44B1A4CD85}" type="slidenum">
              <a:rPr lang="en-US" smtClean="0"/>
              <a:t>27</a:t>
            </a:fld>
            <a:endParaRPr lang="en-US" dirty="0"/>
          </a:p>
        </p:txBody>
      </p:sp>
    </p:spTree>
    <p:extLst>
      <p:ext uri="{BB962C8B-B14F-4D97-AF65-F5344CB8AC3E}">
        <p14:creationId xmlns:p14="http://schemas.microsoft.com/office/powerpoint/2010/main" val="1393606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External fragmentation </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After execution of process when they are swapped out of memory and other smaller processes replace them, many small non contiguous blocks of unused spaces are formed which can serve a new request if all of them are put together but as they are not adjacent to each other a new request can not be served. </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This phenomenon of entering and leaving the memory can cause the formation of unusable memory holes (like the unused space between two vehicles). This is known as External Fragmentation. </a:t>
            </a:r>
          </a:p>
        </p:txBody>
      </p:sp>
      <p:sp>
        <p:nvSpPr>
          <p:cNvPr id="5" name="Slide Number Placeholder 4"/>
          <p:cNvSpPr>
            <a:spLocks noGrp="1"/>
          </p:cNvSpPr>
          <p:nvPr>
            <p:ph type="sldNum" sz="quarter" idx="12"/>
          </p:nvPr>
        </p:nvSpPr>
        <p:spPr/>
        <p:txBody>
          <a:bodyPr/>
          <a:lstStyle/>
          <a:p>
            <a:fld id="{4CE482DC-2269-4F26-9D2A-7E44B1A4CD85}" type="slidenum">
              <a:rPr lang="en-US" smtClean="0"/>
              <a:t>28</a:t>
            </a:fld>
            <a:endParaRPr lang="en-US" dirty="0"/>
          </a:p>
        </p:txBody>
      </p:sp>
    </p:spTree>
    <p:extLst>
      <p:ext uri="{BB962C8B-B14F-4D97-AF65-F5344CB8AC3E}">
        <p14:creationId xmlns:p14="http://schemas.microsoft.com/office/powerpoint/2010/main" val="3632444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Non-contiguous Storage Allocation </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To resolve the problem of external fragmentation and to enhance the degree of multiprogramming to a greater extent, it was decided to sacrifice the simplicity of allocating contiguous memory to every process.</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It was decided to have a non-contiguous physical address space of a process so that a process could be allocated memory wherever it was available.</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There are 2 techniques for non-contiguous allocation:</a:t>
            </a:r>
          </a:p>
          <a:p>
            <a:pPr marL="1120140" lvl="2" indent="-514350">
              <a:spcBef>
                <a:spcPts val="0"/>
              </a:spcBef>
              <a:tabLst>
                <a:tab pos="914400" algn="l"/>
              </a:tabLst>
            </a:pPr>
            <a:r>
              <a:rPr lang="en-US" sz="3200" dirty="0">
                <a:latin typeface="Perpetua" panose="02020502060401020303" pitchFamily="18" charset="0"/>
                <a:cs typeface="Times New Roman" panose="02020603050405020304" pitchFamily="18" charset="0"/>
              </a:rPr>
              <a:t>Segmentation</a:t>
            </a:r>
          </a:p>
          <a:p>
            <a:pPr marL="1120140" lvl="2" indent="-514350">
              <a:spcBef>
                <a:spcPts val="0"/>
              </a:spcBef>
              <a:tabLst>
                <a:tab pos="914400" algn="l"/>
              </a:tabLst>
            </a:pPr>
            <a:r>
              <a:rPr lang="en-US" sz="3200" dirty="0">
                <a:latin typeface="Perpetua" panose="02020502060401020303" pitchFamily="18" charset="0"/>
                <a:cs typeface="Times New Roman" panose="02020603050405020304" pitchFamily="18" charset="0"/>
              </a:rPr>
              <a:t>Paging</a:t>
            </a:r>
          </a:p>
        </p:txBody>
      </p:sp>
      <p:sp>
        <p:nvSpPr>
          <p:cNvPr id="5" name="Slide Number Placeholder 4"/>
          <p:cNvSpPr>
            <a:spLocks noGrp="1"/>
          </p:cNvSpPr>
          <p:nvPr>
            <p:ph type="sldNum" sz="quarter" idx="12"/>
          </p:nvPr>
        </p:nvSpPr>
        <p:spPr/>
        <p:txBody>
          <a:bodyPr/>
          <a:lstStyle/>
          <a:p>
            <a:fld id="{4CE482DC-2269-4F26-9D2A-7E44B1A4CD85}" type="slidenum">
              <a:rPr lang="en-US" smtClean="0"/>
              <a:t>29</a:t>
            </a:fld>
            <a:endParaRPr lang="en-US" dirty="0"/>
          </a:p>
        </p:txBody>
      </p:sp>
    </p:spTree>
    <p:extLst>
      <p:ext uri="{BB962C8B-B14F-4D97-AF65-F5344CB8AC3E}">
        <p14:creationId xmlns:p14="http://schemas.microsoft.com/office/powerpoint/2010/main" val="1009246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Memory management (MM)</a:t>
            </a:r>
            <a:endParaRPr lang="en-US" sz="4000" b="1" dirty="0">
              <a:latin typeface="Perpetua" panose="02020502060401020303"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Autofit/>
          </a:bodyPr>
          <a:lstStyle/>
          <a:p>
            <a:pPr marL="571500" indent="-514350" algn="just">
              <a:spcBef>
                <a:spcPts val="0"/>
              </a:spcBef>
              <a:tabLst>
                <a:tab pos="914400" algn="l"/>
              </a:tabLst>
            </a:pPr>
            <a:r>
              <a:rPr lang="en-US" sz="3000" dirty="0">
                <a:latin typeface="Perpetua" panose="02020502060401020303" pitchFamily="18" charset="0"/>
                <a:cs typeface="Times New Roman" panose="02020603050405020304" pitchFamily="18" charset="0"/>
              </a:rPr>
              <a:t>It is the functionality of an operating system which manages primary memory and moves processes back and forth between main memory and disk during execution </a:t>
            </a:r>
          </a:p>
          <a:p>
            <a:pPr marL="571500" indent="-514350" algn="just">
              <a:spcBef>
                <a:spcPts val="0"/>
              </a:spcBef>
              <a:tabLst>
                <a:tab pos="914400" algn="l"/>
              </a:tabLst>
            </a:pPr>
            <a:r>
              <a:rPr lang="en-US" sz="3000" dirty="0">
                <a:latin typeface="Perpetua" panose="02020502060401020303" pitchFamily="18" charset="0"/>
                <a:cs typeface="Times New Roman" panose="02020603050405020304" pitchFamily="18" charset="0"/>
              </a:rPr>
              <a:t>Function of memory management </a:t>
            </a:r>
          </a:p>
          <a:p>
            <a:pPr marL="845820" lvl="1" indent="-514350" algn="just">
              <a:spcBef>
                <a:spcPts val="0"/>
              </a:spcBef>
              <a:tabLst>
                <a:tab pos="914400" algn="l"/>
              </a:tabLst>
            </a:pPr>
            <a:r>
              <a:rPr lang="en-US" sz="3000" dirty="0">
                <a:latin typeface="Perpetua" panose="02020502060401020303" pitchFamily="18" charset="0"/>
                <a:cs typeface="Times New Roman" panose="02020603050405020304" pitchFamily="18" charset="0"/>
              </a:rPr>
              <a:t>Keep track of every memory location</a:t>
            </a:r>
          </a:p>
          <a:p>
            <a:pPr marL="845820" lvl="1" indent="-514350" algn="just">
              <a:spcBef>
                <a:spcPts val="0"/>
              </a:spcBef>
              <a:tabLst>
                <a:tab pos="914400" algn="l"/>
              </a:tabLst>
            </a:pPr>
            <a:r>
              <a:rPr lang="en-US" sz="3000" dirty="0">
                <a:latin typeface="Perpetua" panose="02020502060401020303" pitchFamily="18" charset="0"/>
                <a:cs typeface="Times New Roman" panose="02020603050405020304" pitchFamily="18" charset="0"/>
              </a:rPr>
              <a:t>Keep track of whether memory is allocated or not</a:t>
            </a:r>
          </a:p>
          <a:p>
            <a:pPr marL="845820" lvl="1" indent="-514350" algn="just">
              <a:spcBef>
                <a:spcPts val="0"/>
              </a:spcBef>
              <a:tabLst>
                <a:tab pos="914400" algn="l"/>
              </a:tabLst>
            </a:pPr>
            <a:r>
              <a:rPr lang="en-US" sz="3000" dirty="0">
                <a:latin typeface="Perpetua" panose="02020502060401020303" pitchFamily="18" charset="0"/>
                <a:cs typeface="Times New Roman" panose="02020603050405020304" pitchFamily="18" charset="0"/>
              </a:rPr>
              <a:t>Keep track of how much memory is allocated</a:t>
            </a:r>
          </a:p>
          <a:p>
            <a:pPr marL="845820" lvl="1" indent="-514350" algn="just">
              <a:spcBef>
                <a:spcPts val="0"/>
              </a:spcBef>
              <a:tabLst>
                <a:tab pos="914400" algn="l"/>
              </a:tabLst>
            </a:pPr>
            <a:r>
              <a:rPr lang="en-US" sz="3000" dirty="0">
                <a:latin typeface="Perpetua" panose="02020502060401020303" pitchFamily="18" charset="0"/>
                <a:cs typeface="Times New Roman" panose="02020603050405020304" pitchFamily="18" charset="0"/>
              </a:rPr>
              <a:t>Takes decision which process will get memory and when</a:t>
            </a:r>
          </a:p>
          <a:p>
            <a:pPr marL="845820" lvl="1" indent="-514350" algn="just">
              <a:spcBef>
                <a:spcPts val="0"/>
              </a:spcBef>
              <a:tabLst>
                <a:tab pos="914400" algn="l"/>
              </a:tabLst>
            </a:pPr>
            <a:r>
              <a:rPr lang="en-US" sz="3000" dirty="0">
                <a:latin typeface="Perpetua" panose="02020502060401020303" pitchFamily="18" charset="0"/>
                <a:cs typeface="Times New Roman" panose="02020603050405020304" pitchFamily="18" charset="0"/>
              </a:rPr>
              <a:t>Updates the status of memory location. When it is allocated or freed. </a:t>
            </a:r>
          </a:p>
          <a:p>
            <a:pPr marL="571500" indent="-514350" algn="just">
              <a:spcBef>
                <a:spcPts val="0"/>
              </a:spcBef>
              <a:tabLst>
                <a:tab pos="914400" algn="l"/>
              </a:tabLst>
            </a:pPr>
            <a:r>
              <a:rPr lang="en-US" sz="3000" dirty="0">
                <a:latin typeface="Perpetua" panose="02020502060401020303" pitchFamily="18" charset="0"/>
                <a:cs typeface="Times New Roman" panose="02020603050405020304" pitchFamily="18" charset="0"/>
              </a:rPr>
              <a:t>Generally, there are 3 MM strategies: </a:t>
            </a:r>
            <a:r>
              <a:rPr lang="en-US" sz="3000" dirty="0">
                <a:solidFill>
                  <a:srgbClr val="0070C0"/>
                </a:solidFill>
                <a:latin typeface="Perpetua" panose="02020502060401020303" pitchFamily="18" charset="0"/>
                <a:cs typeface="Times New Roman" panose="02020603050405020304" pitchFamily="18" charset="0"/>
              </a:rPr>
              <a:t>fetch strategies</a:t>
            </a:r>
            <a:r>
              <a:rPr lang="en-US" sz="3000" dirty="0">
                <a:latin typeface="Perpetua" panose="02020502060401020303" pitchFamily="18" charset="0"/>
                <a:cs typeface="Times New Roman" panose="02020603050405020304" pitchFamily="18" charset="0"/>
              </a:rPr>
              <a:t>, </a:t>
            </a:r>
            <a:r>
              <a:rPr lang="en-US" sz="3000" dirty="0">
                <a:solidFill>
                  <a:srgbClr val="0070C0"/>
                </a:solidFill>
                <a:latin typeface="Perpetua" panose="02020502060401020303" pitchFamily="18" charset="0"/>
                <a:cs typeface="Times New Roman" panose="02020603050405020304" pitchFamily="18" charset="0"/>
              </a:rPr>
              <a:t>placement strategies</a:t>
            </a:r>
            <a:r>
              <a:rPr lang="en-US" sz="3000" dirty="0">
                <a:latin typeface="Perpetua" panose="02020502060401020303" pitchFamily="18" charset="0"/>
                <a:cs typeface="Times New Roman" panose="02020603050405020304" pitchFamily="18" charset="0"/>
              </a:rPr>
              <a:t>, and </a:t>
            </a:r>
            <a:r>
              <a:rPr lang="en-US" sz="3000" dirty="0">
                <a:solidFill>
                  <a:srgbClr val="0070C0"/>
                </a:solidFill>
                <a:latin typeface="Perpetua" panose="02020502060401020303" pitchFamily="18" charset="0"/>
                <a:cs typeface="Times New Roman" panose="02020603050405020304" pitchFamily="18" charset="0"/>
              </a:rPr>
              <a:t>replacement strategy. </a:t>
            </a:r>
          </a:p>
        </p:txBody>
      </p:sp>
      <p:sp>
        <p:nvSpPr>
          <p:cNvPr id="5" name="Slide Number Placeholder 4"/>
          <p:cNvSpPr>
            <a:spLocks noGrp="1"/>
          </p:cNvSpPr>
          <p:nvPr>
            <p:ph type="sldNum" sz="quarter" idx="12"/>
          </p:nvPr>
        </p:nvSpPr>
        <p:spPr/>
        <p:txBody>
          <a:bodyPr/>
          <a:lstStyle/>
          <a:p>
            <a:fld id="{4CE482DC-2269-4F26-9D2A-7E44B1A4CD85}" type="slidenum">
              <a:rPr lang="en-US" smtClean="0"/>
              <a:t>3</a:t>
            </a:fld>
            <a:endParaRPr lang="en-US" dirty="0"/>
          </a:p>
        </p:txBody>
      </p:sp>
    </p:spTree>
    <p:extLst>
      <p:ext uri="{BB962C8B-B14F-4D97-AF65-F5344CB8AC3E}">
        <p14:creationId xmlns:p14="http://schemas.microsoft.com/office/powerpoint/2010/main" val="39409481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Paging</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Paging is a memory management technique in which process address space is broken into blocks of the same size called pages </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Divide physical memory into fixed-sized blocks called frames (size is power of 2, between 512 bytes and 8192 bytes).</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The size of the process is measured in the number of pages.</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Keep track of all free frames.</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To run a program of size n pages, need to find n free frames and load program.</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Set up a page table to translate logical to physical addresses. </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Internal fragmentation.</a:t>
            </a:r>
          </a:p>
        </p:txBody>
      </p:sp>
      <p:sp>
        <p:nvSpPr>
          <p:cNvPr id="5" name="Slide Number Placeholder 4"/>
          <p:cNvSpPr>
            <a:spLocks noGrp="1"/>
          </p:cNvSpPr>
          <p:nvPr>
            <p:ph type="sldNum" sz="quarter" idx="12"/>
          </p:nvPr>
        </p:nvSpPr>
        <p:spPr/>
        <p:txBody>
          <a:bodyPr/>
          <a:lstStyle/>
          <a:p>
            <a:fld id="{4CE482DC-2269-4F26-9D2A-7E44B1A4CD85}" type="slidenum">
              <a:rPr lang="en-US" smtClean="0"/>
              <a:t>30</a:t>
            </a:fld>
            <a:endParaRPr lang="en-US" dirty="0"/>
          </a:p>
        </p:txBody>
      </p:sp>
    </p:spTree>
    <p:extLst>
      <p:ext uri="{BB962C8B-B14F-4D97-AF65-F5344CB8AC3E}">
        <p14:creationId xmlns:p14="http://schemas.microsoft.com/office/powerpoint/2010/main" val="401865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Paging</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D </a:t>
            </a:r>
          </a:p>
        </p:txBody>
      </p:sp>
      <p:sp>
        <p:nvSpPr>
          <p:cNvPr id="5" name="Slide Number Placeholder 4"/>
          <p:cNvSpPr>
            <a:spLocks noGrp="1"/>
          </p:cNvSpPr>
          <p:nvPr>
            <p:ph type="sldNum" sz="quarter" idx="12"/>
          </p:nvPr>
        </p:nvSpPr>
        <p:spPr/>
        <p:txBody>
          <a:bodyPr/>
          <a:lstStyle/>
          <a:p>
            <a:fld id="{4CE482DC-2269-4F26-9D2A-7E44B1A4CD85}" type="slidenum">
              <a:rPr lang="en-US" smtClean="0"/>
              <a:t>31</a:t>
            </a:fld>
            <a:endParaRPr lang="en-US" dirty="0"/>
          </a:p>
        </p:txBody>
      </p:sp>
      <p:pic>
        <p:nvPicPr>
          <p:cNvPr id="4" name="Picture 3">
            <a:extLst>
              <a:ext uri="{FF2B5EF4-FFF2-40B4-BE49-F238E27FC236}">
                <a16:creationId xmlns:a16="http://schemas.microsoft.com/office/drawing/2014/main" id="{7EC01E35-B174-2B14-F56D-44CA17310511}"/>
              </a:ext>
            </a:extLst>
          </p:cNvPr>
          <p:cNvPicPr>
            <a:picLocks noChangeAspect="1"/>
          </p:cNvPicPr>
          <p:nvPr/>
        </p:nvPicPr>
        <p:blipFill>
          <a:blip r:embed="rId2"/>
          <a:stretch>
            <a:fillRect/>
          </a:stretch>
        </p:blipFill>
        <p:spPr>
          <a:xfrm>
            <a:off x="1179443" y="1604519"/>
            <a:ext cx="9144000" cy="5253481"/>
          </a:xfrm>
          <a:prstGeom prst="rect">
            <a:avLst/>
          </a:prstGeom>
        </p:spPr>
      </p:pic>
    </p:spTree>
    <p:extLst>
      <p:ext uri="{BB962C8B-B14F-4D97-AF65-F5344CB8AC3E}">
        <p14:creationId xmlns:p14="http://schemas.microsoft.com/office/powerpoint/2010/main" val="2158838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Paging</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D </a:t>
            </a:r>
          </a:p>
        </p:txBody>
      </p:sp>
      <p:sp>
        <p:nvSpPr>
          <p:cNvPr id="5" name="Slide Number Placeholder 4"/>
          <p:cNvSpPr>
            <a:spLocks noGrp="1"/>
          </p:cNvSpPr>
          <p:nvPr>
            <p:ph type="sldNum" sz="quarter" idx="12"/>
          </p:nvPr>
        </p:nvSpPr>
        <p:spPr/>
        <p:txBody>
          <a:bodyPr/>
          <a:lstStyle/>
          <a:p>
            <a:fld id="{4CE482DC-2269-4F26-9D2A-7E44B1A4CD85}" type="slidenum">
              <a:rPr lang="en-US" smtClean="0"/>
              <a:t>32</a:t>
            </a:fld>
            <a:endParaRPr lang="en-US" dirty="0"/>
          </a:p>
        </p:txBody>
      </p:sp>
      <p:pic>
        <p:nvPicPr>
          <p:cNvPr id="6" name="Picture 5">
            <a:extLst>
              <a:ext uri="{FF2B5EF4-FFF2-40B4-BE49-F238E27FC236}">
                <a16:creationId xmlns:a16="http://schemas.microsoft.com/office/drawing/2014/main" id="{CDDEBEB4-62E6-B4EC-109E-90DD6BF595A3}"/>
              </a:ext>
            </a:extLst>
          </p:cNvPr>
          <p:cNvPicPr>
            <a:picLocks noChangeAspect="1"/>
          </p:cNvPicPr>
          <p:nvPr/>
        </p:nvPicPr>
        <p:blipFill>
          <a:blip r:embed="rId2"/>
          <a:stretch>
            <a:fillRect/>
          </a:stretch>
        </p:blipFill>
        <p:spPr>
          <a:xfrm>
            <a:off x="1060174" y="1577977"/>
            <a:ext cx="9144000" cy="4643877"/>
          </a:xfrm>
          <a:prstGeom prst="rect">
            <a:avLst/>
          </a:prstGeom>
        </p:spPr>
      </p:pic>
    </p:spTree>
    <p:extLst>
      <p:ext uri="{BB962C8B-B14F-4D97-AF65-F5344CB8AC3E}">
        <p14:creationId xmlns:p14="http://schemas.microsoft.com/office/powerpoint/2010/main" val="20115230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Address Translation Scheme</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Page address is called logical address and represented by page number and the offset.</a:t>
            </a:r>
          </a:p>
          <a:p>
            <a:pPr marL="845820" lvl="1" indent="-514350">
              <a:spcBef>
                <a:spcPts val="0"/>
              </a:spcBef>
              <a:tabLst>
                <a:tab pos="914400" algn="l"/>
              </a:tabLst>
            </a:pPr>
            <a:r>
              <a:rPr lang="en-US" sz="3200" b="1" dirty="0">
                <a:latin typeface="Perpetua" panose="02020502060401020303" pitchFamily="18" charset="0"/>
                <a:cs typeface="Times New Roman" panose="02020603050405020304" pitchFamily="18" charset="0"/>
              </a:rPr>
              <a:t>Page number (p) </a:t>
            </a:r>
            <a:r>
              <a:rPr lang="en-US" sz="3200" dirty="0">
                <a:latin typeface="Perpetua" panose="02020502060401020303" pitchFamily="18" charset="0"/>
                <a:cs typeface="Times New Roman" panose="02020603050405020304" pitchFamily="18" charset="0"/>
              </a:rPr>
              <a:t>– used as an index into a page table which contains base address of each page in physical memory</a:t>
            </a:r>
          </a:p>
          <a:p>
            <a:pPr marL="845820" lvl="1" indent="-514350">
              <a:spcBef>
                <a:spcPts val="0"/>
              </a:spcBef>
              <a:tabLst>
                <a:tab pos="914400" algn="l"/>
              </a:tabLst>
            </a:pPr>
            <a:endParaRPr lang="en-US" sz="3200" dirty="0">
              <a:latin typeface="Perpetua" panose="02020502060401020303" pitchFamily="18" charset="0"/>
              <a:cs typeface="Times New Roman" panose="02020603050405020304" pitchFamily="18" charset="0"/>
            </a:endParaRPr>
          </a:p>
          <a:p>
            <a:pPr marL="845820" lvl="1" indent="-514350">
              <a:spcBef>
                <a:spcPts val="0"/>
              </a:spcBef>
              <a:tabLst>
                <a:tab pos="914400" algn="l"/>
              </a:tabLst>
            </a:pPr>
            <a:endParaRPr lang="en-US" sz="3200" dirty="0">
              <a:latin typeface="Perpetua" panose="02020502060401020303" pitchFamily="18" charset="0"/>
              <a:cs typeface="Times New Roman" panose="02020603050405020304" pitchFamily="18" charset="0"/>
            </a:endParaRPr>
          </a:p>
          <a:p>
            <a:pPr marL="845820" lvl="1" indent="-514350">
              <a:spcBef>
                <a:spcPts val="0"/>
              </a:spcBef>
              <a:tabLst>
                <a:tab pos="914400" algn="l"/>
              </a:tabLst>
            </a:pPr>
            <a:endParaRPr lang="en-US" sz="3200" dirty="0">
              <a:latin typeface="Perpetua" panose="02020502060401020303" pitchFamily="18" charset="0"/>
              <a:cs typeface="Times New Roman" panose="02020603050405020304" pitchFamily="18" charset="0"/>
            </a:endParaRPr>
          </a:p>
          <a:p>
            <a:pPr marL="845820" lvl="1" indent="-514350">
              <a:spcBef>
                <a:spcPts val="0"/>
              </a:spcBef>
              <a:tabLst>
                <a:tab pos="914400" algn="l"/>
              </a:tabLst>
            </a:pPr>
            <a:r>
              <a:rPr lang="en-US" sz="3200" b="1" dirty="0">
                <a:latin typeface="Perpetua" panose="02020502060401020303" pitchFamily="18" charset="0"/>
                <a:cs typeface="Times New Roman" panose="02020603050405020304" pitchFamily="18" charset="0"/>
              </a:rPr>
              <a:t>Page offset (d) </a:t>
            </a:r>
            <a:r>
              <a:rPr lang="en-US" sz="3200" dirty="0">
                <a:latin typeface="Perpetua" panose="02020502060401020303" pitchFamily="18" charset="0"/>
                <a:cs typeface="Times New Roman" panose="02020603050405020304" pitchFamily="18" charset="0"/>
              </a:rPr>
              <a:t>– combined with base address to define the physical memory address that is sent to the memory unit</a:t>
            </a:r>
          </a:p>
          <a:p>
            <a:pPr marL="845820" lvl="1" indent="-514350">
              <a:spcBef>
                <a:spcPts val="0"/>
              </a:spcBef>
              <a:tabLst>
                <a:tab pos="914400" algn="l"/>
              </a:tabLst>
            </a:pPr>
            <a:r>
              <a:rPr lang="en-US" sz="3200" dirty="0">
                <a:latin typeface="Perpetua" panose="02020502060401020303" pitchFamily="18" charset="0"/>
                <a:cs typeface="Times New Roman" panose="02020603050405020304" pitchFamily="18" charset="0"/>
              </a:rPr>
              <a:t>For given logical address space </a:t>
            </a:r>
            <a:r>
              <a:rPr lang="en-US" sz="3200" i="1" dirty="0">
                <a:latin typeface="Times New Roman" panose="02020603050405020304" pitchFamily="18" charset="0"/>
                <a:cs typeface="Times New Roman" panose="02020603050405020304" pitchFamily="18" charset="0"/>
              </a:rPr>
              <a:t>2</a:t>
            </a:r>
            <a:r>
              <a:rPr lang="en-US" sz="3200" i="1" baseline="30000" dirty="0">
                <a:latin typeface="Times New Roman" panose="02020603050405020304" pitchFamily="18" charset="0"/>
                <a:cs typeface="Times New Roman" panose="02020603050405020304" pitchFamily="18" charset="0"/>
              </a:rPr>
              <a:t>m</a:t>
            </a:r>
            <a:r>
              <a:rPr lang="en-US" sz="3200" dirty="0">
                <a:latin typeface="Perpetua" panose="02020502060401020303" pitchFamily="18" charset="0"/>
                <a:cs typeface="Times New Roman" panose="02020603050405020304" pitchFamily="18" charset="0"/>
              </a:rPr>
              <a:t> and page size </a:t>
            </a:r>
            <a:r>
              <a:rPr lang="en-US" sz="3200" i="1" dirty="0">
                <a:latin typeface="Times New Roman" panose="02020603050405020304" pitchFamily="18" charset="0"/>
                <a:cs typeface="Times New Roman" panose="02020603050405020304" pitchFamily="18" charset="0"/>
              </a:rPr>
              <a:t>2</a:t>
            </a:r>
            <a:r>
              <a:rPr lang="en-US" sz="3200" baseline="30000" dirty="0">
                <a:latin typeface="Times New Roman" panose="02020603050405020304" pitchFamily="18" charset="0"/>
                <a:cs typeface="Times New Roman" panose="02020603050405020304" pitchFamily="18" charset="0"/>
              </a:rPr>
              <a:t>n</a:t>
            </a:r>
            <a:endParaRPr lang="en-US" sz="3200" dirty="0">
              <a:latin typeface="Perpetua" panose="02020502060401020303"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4CE482DC-2269-4F26-9D2A-7E44B1A4CD85}" type="slidenum">
              <a:rPr lang="en-US" smtClean="0"/>
              <a:t>33</a:t>
            </a:fld>
            <a:endParaRPr lang="en-US" dirty="0"/>
          </a:p>
        </p:txBody>
      </p:sp>
      <p:sp>
        <p:nvSpPr>
          <p:cNvPr id="20" name="Text Box 1031">
            <a:extLst>
              <a:ext uri="{FF2B5EF4-FFF2-40B4-BE49-F238E27FC236}">
                <a16:creationId xmlns:a16="http://schemas.microsoft.com/office/drawing/2014/main" id="{56B9C7E7-DB44-B220-3855-5E28D77D6432}"/>
              </a:ext>
            </a:extLst>
          </p:cNvPr>
          <p:cNvSpPr txBox="1">
            <a:spLocks noChangeArrowheads="1"/>
          </p:cNvSpPr>
          <p:nvPr/>
        </p:nvSpPr>
        <p:spPr bwMode="auto">
          <a:xfrm>
            <a:off x="2506957" y="3480078"/>
            <a:ext cx="1383712"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dirty="0">
                <a:solidFill>
                  <a:schemeClr val="accent1"/>
                </a:solidFill>
                <a:latin typeface="Times New Roman" panose="02020603050405020304" pitchFamily="18" charset="0"/>
                <a:cs typeface="Times New Roman" panose="02020603050405020304" pitchFamily="18" charset="0"/>
              </a:rPr>
              <a:t>page number</a:t>
            </a:r>
          </a:p>
        </p:txBody>
      </p:sp>
      <p:sp>
        <p:nvSpPr>
          <p:cNvPr id="21" name="Text Box 1032">
            <a:extLst>
              <a:ext uri="{FF2B5EF4-FFF2-40B4-BE49-F238E27FC236}">
                <a16:creationId xmlns:a16="http://schemas.microsoft.com/office/drawing/2014/main" id="{D845BED7-D51E-F039-5456-51623386753F}"/>
              </a:ext>
            </a:extLst>
          </p:cNvPr>
          <p:cNvSpPr txBox="1">
            <a:spLocks noChangeArrowheads="1"/>
          </p:cNvSpPr>
          <p:nvPr/>
        </p:nvSpPr>
        <p:spPr bwMode="auto">
          <a:xfrm>
            <a:off x="4354584" y="3492778"/>
            <a:ext cx="1200008"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dirty="0">
                <a:solidFill>
                  <a:schemeClr val="accent1"/>
                </a:solidFill>
                <a:latin typeface="Times New Roman" panose="02020603050405020304" pitchFamily="18" charset="0"/>
                <a:cs typeface="Times New Roman" panose="02020603050405020304" pitchFamily="18" charset="0"/>
              </a:rPr>
              <a:t>page offset</a:t>
            </a:r>
          </a:p>
        </p:txBody>
      </p:sp>
      <p:sp>
        <p:nvSpPr>
          <p:cNvPr id="22" name="Text Box 1036">
            <a:extLst>
              <a:ext uri="{FF2B5EF4-FFF2-40B4-BE49-F238E27FC236}">
                <a16:creationId xmlns:a16="http://schemas.microsoft.com/office/drawing/2014/main" id="{78B88E79-AF38-6D22-6102-786622403B53}"/>
              </a:ext>
            </a:extLst>
          </p:cNvPr>
          <p:cNvSpPr txBox="1">
            <a:spLocks noChangeArrowheads="1"/>
          </p:cNvSpPr>
          <p:nvPr/>
        </p:nvSpPr>
        <p:spPr bwMode="auto">
          <a:xfrm>
            <a:off x="2926246" y="4222869"/>
            <a:ext cx="7937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n-US" i="1" dirty="0"/>
              <a:t>m - n</a:t>
            </a:r>
          </a:p>
        </p:txBody>
      </p:sp>
      <p:sp>
        <p:nvSpPr>
          <p:cNvPr id="23" name="Text Box 1038">
            <a:extLst>
              <a:ext uri="{FF2B5EF4-FFF2-40B4-BE49-F238E27FC236}">
                <a16:creationId xmlns:a16="http://schemas.microsoft.com/office/drawing/2014/main" id="{717449E9-5827-D3C7-85FB-03F64800BA6B}"/>
              </a:ext>
            </a:extLst>
          </p:cNvPr>
          <p:cNvSpPr txBox="1">
            <a:spLocks noChangeArrowheads="1"/>
          </p:cNvSpPr>
          <p:nvPr/>
        </p:nvSpPr>
        <p:spPr bwMode="auto">
          <a:xfrm>
            <a:off x="4549775" y="4278107"/>
            <a:ext cx="4381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n-US" i="1" dirty="0"/>
              <a:t>n</a:t>
            </a:r>
          </a:p>
        </p:txBody>
      </p:sp>
      <p:graphicFrame>
        <p:nvGraphicFramePr>
          <p:cNvPr id="24" name="Table 24">
            <a:extLst>
              <a:ext uri="{FF2B5EF4-FFF2-40B4-BE49-F238E27FC236}">
                <a16:creationId xmlns:a16="http://schemas.microsoft.com/office/drawing/2014/main" id="{5854692D-ACC0-B682-DB4E-80A7EE753C90}"/>
              </a:ext>
            </a:extLst>
          </p:cNvPr>
          <p:cNvGraphicFramePr>
            <a:graphicFrameLocks noGrp="1"/>
          </p:cNvGraphicFramePr>
          <p:nvPr>
            <p:extLst>
              <p:ext uri="{D42A27DB-BD31-4B8C-83A1-F6EECF244321}">
                <p14:modId xmlns:p14="http://schemas.microsoft.com/office/powerpoint/2010/main" val="1810832565"/>
              </p:ext>
            </p:extLst>
          </p:nvPr>
        </p:nvGraphicFramePr>
        <p:xfrm>
          <a:off x="2545227" y="3849410"/>
          <a:ext cx="2848408" cy="370840"/>
        </p:xfrm>
        <a:graphic>
          <a:graphicData uri="http://schemas.openxmlformats.org/drawingml/2006/table">
            <a:tbl>
              <a:tblPr firstRow="1" bandRow="1">
                <a:tableStyleId>{E8B1032C-EA38-4F05-BA0D-38AFFFC7BED3}</a:tableStyleId>
              </a:tblPr>
              <a:tblGrid>
                <a:gridCol w="1424204">
                  <a:extLst>
                    <a:ext uri="{9D8B030D-6E8A-4147-A177-3AD203B41FA5}">
                      <a16:colId xmlns:a16="http://schemas.microsoft.com/office/drawing/2014/main" val="3707520077"/>
                    </a:ext>
                  </a:extLst>
                </a:gridCol>
                <a:gridCol w="1424204">
                  <a:extLst>
                    <a:ext uri="{9D8B030D-6E8A-4147-A177-3AD203B41FA5}">
                      <a16:colId xmlns:a16="http://schemas.microsoft.com/office/drawing/2014/main" val="2521419713"/>
                    </a:ext>
                  </a:extLst>
                </a:gridCol>
              </a:tblGrid>
              <a:tr h="370840">
                <a:tc>
                  <a:txBody>
                    <a:bodyPr/>
                    <a:lstStyle/>
                    <a:p>
                      <a:r>
                        <a:rPr lang="en-US" dirty="0"/>
                        <a:t>P </a:t>
                      </a:r>
                    </a:p>
                  </a:txBody>
                  <a:tcPr/>
                </a:tc>
                <a:tc>
                  <a:txBody>
                    <a:bodyPr/>
                    <a:lstStyle/>
                    <a:p>
                      <a:r>
                        <a:rPr lang="en-US" dirty="0"/>
                        <a:t>d </a:t>
                      </a:r>
                    </a:p>
                  </a:txBody>
                  <a:tcPr/>
                </a:tc>
                <a:extLst>
                  <a:ext uri="{0D108BD9-81ED-4DB2-BD59-A6C34878D82A}">
                    <a16:rowId xmlns:a16="http://schemas.microsoft.com/office/drawing/2014/main" val="767833161"/>
                  </a:ext>
                </a:extLst>
              </a:tr>
            </a:tbl>
          </a:graphicData>
        </a:graphic>
      </p:graphicFrame>
      <p:sp>
        <p:nvSpPr>
          <p:cNvPr id="25" name="Line 1030">
            <a:extLst>
              <a:ext uri="{FF2B5EF4-FFF2-40B4-BE49-F238E27FC236}">
                <a16:creationId xmlns:a16="http://schemas.microsoft.com/office/drawing/2014/main" id="{8F350453-06B2-CF76-36B9-879B4B4D42ED}"/>
              </a:ext>
            </a:extLst>
          </p:cNvPr>
          <p:cNvSpPr>
            <a:spLocks noChangeShapeType="1"/>
          </p:cNvSpPr>
          <p:nvPr/>
        </p:nvSpPr>
        <p:spPr bwMode="auto">
          <a:xfrm>
            <a:off x="3960879" y="3464272"/>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445304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Address Translation Scheme</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2800" dirty="0">
                <a:latin typeface="Perpetua" panose="02020502060401020303" pitchFamily="18" charset="0"/>
                <a:cs typeface="Times New Roman" panose="02020603050405020304" pitchFamily="18" charset="0"/>
              </a:rPr>
              <a:t>Frame address is called </a:t>
            </a:r>
            <a:r>
              <a:rPr lang="en-US" sz="2800" b="1" dirty="0">
                <a:solidFill>
                  <a:srgbClr val="0070C0"/>
                </a:solidFill>
                <a:latin typeface="Perpetua" panose="02020502060401020303" pitchFamily="18" charset="0"/>
                <a:cs typeface="Times New Roman" panose="02020603050405020304" pitchFamily="18" charset="0"/>
              </a:rPr>
              <a:t>physical address </a:t>
            </a:r>
            <a:r>
              <a:rPr lang="en-US" sz="2800" dirty="0">
                <a:latin typeface="Perpetua" panose="02020502060401020303" pitchFamily="18" charset="0"/>
                <a:cs typeface="Times New Roman" panose="02020603050405020304" pitchFamily="18" charset="0"/>
              </a:rPr>
              <a:t>and represented by a </a:t>
            </a:r>
            <a:r>
              <a:rPr lang="en-US" sz="2800" b="1" dirty="0">
                <a:solidFill>
                  <a:srgbClr val="0070C0"/>
                </a:solidFill>
                <a:latin typeface="Perpetua" panose="02020502060401020303" pitchFamily="18" charset="0"/>
                <a:cs typeface="Times New Roman" panose="02020603050405020304" pitchFamily="18" charset="0"/>
              </a:rPr>
              <a:t>frame number </a:t>
            </a:r>
            <a:r>
              <a:rPr lang="en-US" sz="2800" dirty="0">
                <a:latin typeface="Perpetua" panose="02020502060401020303" pitchFamily="18" charset="0"/>
                <a:cs typeface="Times New Roman" panose="02020603050405020304" pitchFamily="18" charset="0"/>
              </a:rPr>
              <a:t>and the </a:t>
            </a:r>
            <a:r>
              <a:rPr lang="en-US" sz="2800" b="1" dirty="0">
                <a:solidFill>
                  <a:srgbClr val="0070C0"/>
                </a:solidFill>
                <a:latin typeface="Perpetua" panose="02020502060401020303" pitchFamily="18" charset="0"/>
                <a:cs typeface="Times New Roman" panose="02020603050405020304" pitchFamily="18" charset="0"/>
              </a:rPr>
              <a:t>offset</a:t>
            </a:r>
            <a:r>
              <a:rPr lang="en-US" sz="2800" dirty="0">
                <a:latin typeface="Perpetua" panose="02020502060401020303" pitchFamily="18" charset="0"/>
                <a:cs typeface="Times New Roman" panose="02020603050405020304" pitchFamily="18" charset="0"/>
              </a:rPr>
              <a:t>.</a:t>
            </a:r>
          </a:p>
          <a:p>
            <a:pPr marL="845820" lvl="1" indent="-514350">
              <a:spcBef>
                <a:spcPts val="0"/>
              </a:spcBef>
              <a:tabLst>
                <a:tab pos="914400" algn="l"/>
              </a:tabLst>
            </a:pPr>
            <a:r>
              <a:rPr lang="en-US" sz="2800" dirty="0">
                <a:latin typeface="Perpetua" panose="02020502060401020303" pitchFamily="18" charset="0"/>
                <a:cs typeface="Times New Roman" panose="02020603050405020304" pitchFamily="18" charset="0"/>
              </a:rPr>
              <a:t>Physical Address = Frame number + page offset </a:t>
            </a:r>
          </a:p>
          <a:p>
            <a:pPr marL="571500" indent="-514350">
              <a:spcBef>
                <a:spcPts val="0"/>
              </a:spcBef>
              <a:tabLst>
                <a:tab pos="914400" algn="l"/>
              </a:tabLst>
            </a:pPr>
            <a:r>
              <a:rPr lang="en-US" sz="2800" dirty="0">
                <a:latin typeface="Perpetua" panose="02020502060401020303" pitchFamily="18" charset="0"/>
                <a:cs typeface="Times New Roman" panose="02020603050405020304" pitchFamily="18" charset="0"/>
              </a:rPr>
              <a:t>The following diagram shows address translation architecture.</a:t>
            </a:r>
          </a:p>
        </p:txBody>
      </p:sp>
      <p:sp>
        <p:nvSpPr>
          <p:cNvPr id="5" name="Slide Number Placeholder 4"/>
          <p:cNvSpPr>
            <a:spLocks noGrp="1"/>
          </p:cNvSpPr>
          <p:nvPr>
            <p:ph type="sldNum" sz="quarter" idx="12"/>
          </p:nvPr>
        </p:nvSpPr>
        <p:spPr/>
        <p:txBody>
          <a:bodyPr/>
          <a:lstStyle/>
          <a:p>
            <a:fld id="{4CE482DC-2269-4F26-9D2A-7E44B1A4CD85}" type="slidenum">
              <a:rPr lang="en-US" smtClean="0"/>
              <a:t>34</a:t>
            </a:fld>
            <a:endParaRPr lang="en-US" dirty="0"/>
          </a:p>
        </p:txBody>
      </p:sp>
      <p:pic>
        <p:nvPicPr>
          <p:cNvPr id="4" name="Picture 3">
            <a:extLst>
              <a:ext uri="{FF2B5EF4-FFF2-40B4-BE49-F238E27FC236}">
                <a16:creationId xmlns:a16="http://schemas.microsoft.com/office/drawing/2014/main" id="{AE4FAA77-9E10-32A7-38B8-C6BD9F7A1C2B}"/>
              </a:ext>
            </a:extLst>
          </p:cNvPr>
          <p:cNvPicPr>
            <a:picLocks noChangeAspect="1"/>
          </p:cNvPicPr>
          <p:nvPr/>
        </p:nvPicPr>
        <p:blipFill>
          <a:blip r:embed="rId2"/>
          <a:stretch>
            <a:fillRect/>
          </a:stretch>
        </p:blipFill>
        <p:spPr>
          <a:xfrm>
            <a:off x="1815547" y="3085289"/>
            <a:ext cx="6530009" cy="3772711"/>
          </a:xfrm>
          <a:prstGeom prst="rect">
            <a:avLst/>
          </a:prstGeom>
        </p:spPr>
      </p:pic>
    </p:spTree>
    <p:extLst>
      <p:ext uri="{BB962C8B-B14F-4D97-AF65-F5344CB8AC3E}">
        <p14:creationId xmlns:p14="http://schemas.microsoft.com/office/powerpoint/2010/main" val="490900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Paging Example</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2800" dirty="0">
                <a:latin typeface="Perpetua" panose="02020502060401020303" pitchFamily="18" charset="0"/>
                <a:cs typeface="Times New Roman" panose="02020603050405020304" pitchFamily="18" charset="0"/>
              </a:rPr>
              <a:t>D </a:t>
            </a:r>
          </a:p>
          <a:p>
            <a:pPr marL="57150" indent="0">
              <a:spcBef>
                <a:spcPts val="0"/>
              </a:spcBef>
              <a:buNone/>
              <a:tabLst>
                <a:tab pos="914400" algn="l"/>
              </a:tabLst>
            </a:pPr>
            <a:endParaRPr lang="en-US" sz="2800" dirty="0">
              <a:latin typeface="Perpetua" panose="02020502060401020303"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4CE482DC-2269-4F26-9D2A-7E44B1A4CD85}" type="slidenum">
              <a:rPr lang="en-US" smtClean="0"/>
              <a:t>35</a:t>
            </a:fld>
            <a:endParaRPr lang="en-US" dirty="0"/>
          </a:p>
        </p:txBody>
      </p:sp>
      <p:pic>
        <p:nvPicPr>
          <p:cNvPr id="6" name="Picture 4">
            <a:extLst>
              <a:ext uri="{FF2B5EF4-FFF2-40B4-BE49-F238E27FC236}">
                <a16:creationId xmlns:a16="http://schemas.microsoft.com/office/drawing/2014/main" id="{7E58F324-32C6-FA09-D949-6E28D8341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840" t="800" r="7520" b="999"/>
          <a:stretch>
            <a:fillRect/>
          </a:stretch>
        </p:blipFill>
        <p:spPr bwMode="auto">
          <a:xfrm>
            <a:off x="1251088" y="1527046"/>
            <a:ext cx="5324475" cy="4941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4442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Implementation of Page Table</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Page table is kept in main memory.</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Page-table base register (PTBR) points to the page table.</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Page-table length register (PRLR) indicates size of the page table.</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In this scheme every data/instruction access requires two memory accesses.  One for the page table and one for the data/instruction.</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The two memory access problem can be solved by the use of a special fast-lookup hardware cache called associative registers or translation look-aside buffers (TLBs)</a:t>
            </a:r>
          </a:p>
        </p:txBody>
      </p:sp>
      <p:sp>
        <p:nvSpPr>
          <p:cNvPr id="5" name="Slide Number Placeholder 4"/>
          <p:cNvSpPr>
            <a:spLocks noGrp="1"/>
          </p:cNvSpPr>
          <p:nvPr>
            <p:ph type="sldNum" sz="quarter" idx="12"/>
          </p:nvPr>
        </p:nvSpPr>
        <p:spPr/>
        <p:txBody>
          <a:bodyPr/>
          <a:lstStyle/>
          <a:p>
            <a:fld id="{4CE482DC-2269-4F26-9D2A-7E44B1A4CD85}" type="slidenum">
              <a:rPr lang="en-US" smtClean="0"/>
              <a:t>36</a:t>
            </a:fld>
            <a:endParaRPr lang="en-US" dirty="0"/>
          </a:p>
        </p:txBody>
      </p:sp>
    </p:spTree>
    <p:extLst>
      <p:ext uri="{BB962C8B-B14F-4D97-AF65-F5344CB8AC3E}">
        <p14:creationId xmlns:p14="http://schemas.microsoft.com/office/powerpoint/2010/main" val="33973305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Free Frames</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D </a:t>
            </a:r>
          </a:p>
        </p:txBody>
      </p:sp>
      <p:sp>
        <p:nvSpPr>
          <p:cNvPr id="5" name="Slide Number Placeholder 4"/>
          <p:cNvSpPr>
            <a:spLocks noGrp="1"/>
          </p:cNvSpPr>
          <p:nvPr>
            <p:ph type="sldNum" sz="quarter" idx="12"/>
          </p:nvPr>
        </p:nvSpPr>
        <p:spPr/>
        <p:txBody>
          <a:bodyPr/>
          <a:lstStyle/>
          <a:p>
            <a:fld id="{4CE482DC-2269-4F26-9D2A-7E44B1A4CD85}" type="slidenum">
              <a:rPr lang="en-US" smtClean="0"/>
              <a:t>37</a:t>
            </a:fld>
            <a:endParaRPr lang="en-US" dirty="0"/>
          </a:p>
        </p:txBody>
      </p:sp>
      <p:pic>
        <p:nvPicPr>
          <p:cNvPr id="4" name="Picture 6">
            <a:extLst>
              <a:ext uri="{FF2B5EF4-FFF2-40B4-BE49-F238E27FC236}">
                <a16:creationId xmlns:a16="http://schemas.microsoft.com/office/drawing/2014/main" id="{67ED0F35-81B1-0F78-25B7-D8BCCDFF93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99" t="2477" r="699" b="3087"/>
          <a:stretch>
            <a:fillRect/>
          </a:stretch>
        </p:blipFill>
        <p:spPr bwMode="auto">
          <a:xfrm>
            <a:off x="1285875" y="1641130"/>
            <a:ext cx="5929313" cy="4257675"/>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5522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Summary </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D </a:t>
            </a:r>
          </a:p>
        </p:txBody>
      </p:sp>
      <p:sp>
        <p:nvSpPr>
          <p:cNvPr id="5" name="Slide Number Placeholder 4"/>
          <p:cNvSpPr>
            <a:spLocks noGrp="1"/>
          </p:cNvSpPr>
          <p:nvPr>
            <p:ph type="sldNum" sz="quarter" idx="12"/>
          </p:nvPr>
        </p:nvSpPr>
        <p:spPr/>
        <p:txBody>
          <a:bodyPr/>
          <a:lstStyle/>
          <a:p>
            <a:fld id="{4CE482DC-2269-4F26-9D2A-7E44B1A4CD85}" type="slidenum">
              <a:rPr lang="en-US" smtClean="0"/>
              <a:t>38</a:t>
            </a:fld>
            <a:endParaRPr lang="en-US" dirty="0"/>
          </a:p>
        </p:txBody>
      </p:sp>
      <p:pic>
        <p:nvPicPr>
          <p:cNvPr id="6" name="Content Placeholder 4">
            <a:extLst>
              <a:ext uri="{FF2B5EF4-FFF2-40B4-BE49-F238E27FC236}">
                <a16:creationId xmlns:a16="http://schemas.microsoft.com/office/drawing/2014/main" id="{A6A078D5-0AF4-D7FD-E733-882A9168F118}"/>
              </a:ext>
            </a:extLst>
          </p:cNvPr>
          <p:cNvPicPr>
            <a:picLocks noChangeAspect="1"/>
          </p:cNvPicPr>
          <p:nvPr/>
        </p:nvPicPr>
        <p:blipFill>
          <a:blip r:embed="rId2"/>
          <a:stretch>
            <a:fillRect/>
          </a:stretch>
        </p:blipFill>
        <p:spPr>
          <a:xfrm>
            <a:off x="1265583" y="1646319"/>
            <a:ext cx="8382000" cy="4648200"/>
          </a:xfrm>
          <a:prstGeom prst="rect">
            <a:avLst/>
          </a:prstGeom>
        </p:spPr>
      </p:pic>
    </p:spTree>
    <p:extLst>
      <p:ext uri="{BB962C8B-B14F-4D97-AF65-F5344CB8AC3E}">
        <p14:creationId xmlns:p14="http://schemas.microsoft.com/office/powerpoint/2010/main" val="1521072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Memory Protection</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Memory protection implemented by associating protection bit with each frame.</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Valid-invalid bit attached to each entry in the page table:</a:t>
            </a:r>
          </a:p>
          <a:p>
            <a:pPr marL="845820" lvl="1" indent="-514350">
              <a:spcBef>
                <a:spcPts val="0"/>
              </a:spcBef>
              <a:tabLst>
                <a:tab pos="914400" algn="l"/>
              </a:tabLst>
            </a:pPr>
            <a:r>
              <a:rPr lang="en-US" sz="3200" b="1" dirty="0">
                <a:solidFill>
                  <a:srgbClr val="0070C0"/>
                </a:solidFill>
                <a:latin typeface="Perpetua" panose="02020502060401020303" pitchFamily="18" charset="0"/>
                <a:cs typeface="Times New Roman" panose="02020603050405020304" pitchFamily="18" charset="0"/>
              </a:rPr>
              <a:t>“valid” </a:t>
            </a:r>
            <a:r>
              <a:rPr lang="en-US" sz="3200" dirty="0">
                <a:latin typeface="Perpetua" panose="02020502060401020303" pitchFamily="18" charset="0"/>
                <a:cs typeface="Times New Roman" panose="02020603050405020304" pitchFamily="18" charset="0"/>
              </a:rPr>
              <a:t>indicates that the associated page is in the process’ logical address space, and is thus a legal page.</a:t>
            </a:r>
          </a:p>
          <a:p>
            <a:pPr marL="845820" lvl="1" indent="-514350">
              <a:spcBef>
                <a:spcPts val="0"/>
              </a:spcBef>
              <a:tabLst>
                <a:tab pos="914400" algn="l"/>
              </a:tabLst>
            </a:pPr>
            <a:r>
              <a:rPr lang="en-US" sz="3200" b="1" dirty="0">
                <a:solidFill>
                  <a:srgbClr val="0070C0"/>
                </a:solidFill>
                <a:latin typeface="Perpetua" panose="02020502060401020303" pitchFamily="18" charset="0"/>
                <a:cs typeface="Times New Roman" panose="02020603050405020304" pitchFamily="18" charset="0"/>
              </a:rPr>
              <a:t>“invalid” </a:t>
            </a:r>
            <a:r>
              <a:rPr lang="en-US" sz="3200" dirty="0">
                <a:latin typeface="Perpetua" panose="02020502060401020303" pitchFamily="18" charset="0"/>
                <a:cs typeface="Times New Roman" panose="02020603050405020304" pitchFamily="18" charset="0"/>
              </a:rPr>
              <a:t>indicates that the page is not in the process’ logical address space.</a:t>
            </a:r>
          </a:p>
        </p:txBody>
      </p:sp>
      <p:sp>
        <p:nvSpPr>
          <p:cNvPr id="5" name="Slide Number Placeholder 4"/>
          <p:cNvSpPr>
            <a:spLocks noGrp="1"/>
          </p:cNvSpPr>
          <p:nvPr>
            <p:ph type="sldNum" sz="quarter" idx="12"/>
          </p:nvPr>
        </p:nvSpPr>
        <p:spPr/>
        <p:txBody>
          <a:bodyPr/>
          <a:lstStyle/>
          <a:p>
            <a:fld id="{4CE482DC-2269-4F26-9D2A-7E44B1A4CD85}" type="slidenum">
              <a:rPr lang="en-US" smtClean="0"/>
              <a:t>39</a:t>
            </a:fld>
            <a:endParaRPr lang="en-US" dirty="0"/>
          </a:p>
        </p:txBody>
      </p:sp>
    </p:spTree>
    <p:extLst>
      <p:ext uri="{BB962C8B-B14F-4D97-AF65-F5344CB8AC3E}">
        <p14:creationId xmlns:p14="http://schemas.microsoft.com/office/powerpoint/2010/main" val="3531121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Memory management (MM)</a:t>
            </a:r>
            <a:endParaRPr lang="en-US" sz="4000" b="1" dirty="0">
              <a:latin typeface="Perpetua" panose="02020502060401020303"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Autofit/>
          </a:bodyPr>
          <a:lstStyle/>
          <a:p>
            <a:pPr marL="571500" indent="-514350" algn="just">
              <a:spcBef>
                <a:spcPts val="0"/>
              </a:spcBef>
              <a:tabLst>
                <a:tab pos="914400" algn="l"/>
              </a:tabLst>
            </a:pPr>
            <a:r>
              <a:rPr lang="en-US" sz="3200" dirty="0">
                <a:latin typeface="Perpetua" panose="02020502060401020303" pitchFamily="18" charset="0"/>
                <a:cs typeface="Times New Roman" panose="02020603050405020304" pitchFamily="18" charset="0"/>
              </a:rPr>
              <a:t>Memory management resides in hardware, in the OS (operating system), and in programs and applications.</a:t>
            </a:r>
          </a:p>
          <a:p>
            <a:pPr marL="571500" indent="-514350" algn="just">
              <a:spcBef>
                <a:spcPts val="0"/>
              </a:spcBef>
              <a:tabLst>
                <a:tab pos="914400" algn="l"/>
              </a:tabLst>
            </a:pPr>
            <a:r>
              <a:rPr lang="en-US" sz="3200" dirty="0">
                <a:latin typeface="Perpetua" panose="02020502060401020303" pitchFamily="18" charset="0"/>
                <a:cs typeface="Times New Roman" panose="02020603050405020304" pitchFamily="18" charset="0"/>
              </a:rPr>
              <a:t>Fundamental task of the memory management is to ensure safe execution of program by providing :</a:t>
            </a:r>
          </a:p>
          <a:p>
            <a:pPr marL="845820" lvl="1" indent="-514350" algn="just">
              <a:spcBef>
                <a:spcPts val="0"/>
              </a:spcBef>
              <a:tabLst>
                <a:tab pos="914400" algn="l"/>
              </a:tabLst>
            </a:pPr>
            <a:r>
              <a:rPr lang="en-US" sz="3200" dirty="0">
                <a:latin typeface="Perpetua" panose="02020502060401020303" pitchFamily="18" charset="0"/>
                <a:cs typeface="Times New Roman" panose="02020603050405020304" pitchFamily="18" charset="0"/>
              </a:rPr>
              <a:t>Sharing memory</a:t>
            </a:r>
          </a:p>
          <a:p>
            <a:pPr marL="845820" lvl="1" indent="-514350" algn="just">
              <a:spcBef>
                <a:spcPts val="0"/>
              </a:spcBef>
              <a:tabLst>
                <a:tab pos="914400" algn="l"/>
              </a:tabLst>
            </a:pPr>
            <a:r>
              <a:rPr lang="en-US" sz="3200" dirty="0">
                <a:latin typeface="Perpetua" panose="02020502060401020303" pitchFamily="18" charset="0"/>
                <a:cs typeface="Times New Roman" panose="02020603050405020304" pitchFamily="18" charset="0"/>
              </a:rPr>
              <a:t>Memory protection </a:t>
            </a:r>
          </a:p>
        </p:txBody>
      </p:sp>
      <p:sp>
        <p:nvSpPr>
          <p:cNvPr id="5" name="Slide Number Placeholder 4"/>
          <p:cNvSpPr>
            <a:spLocks noGrp="1"/>
          </p:cNvSpPr>
          <p:nvPr>
            <p:ph type="sldNum" sz="quarter" idx="12"/>
          </p:nvPr>
        </p:nvSpPr>
        <p:spPr/>
        <p:txBody>
          <a:bodyPr/>
          <a:lstStyle/>
          <a:p>
            <a:fld id="{4CE482DC-2269-4F26-9D2A-7E44B1A4CD85}" type="slidenum">
              <a:rPr lang="en-US" smtClean="0"/>
              <a:t>4</a:t>
            </a:fld>
            <a:endParaRPr lang="en-US" dirty="0"/>
          </a:p>
        </p:txBody>
      </p:sp>
    </p:spTree>
    <p:extLst>
      <p:ext uri="{BB962C8B-B14F-4D97-AF65-F5344CB8AC3E}">
        <p14:creationId xmlns:p14="http://schemas.microsoft.com/office/powerpoint/2010/main" val="18686934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Valid (v) or Invalid (</a:t>
            </a:r>
            <a:r>
              <a:rPr lang="en-US" sz="4000" b="1" dirty="0" err="1">
                <a:solidFill>
                  <a:srgbClr val="3333CC"/>
                </a:solidFill>
                <a:latin typeface="Perpetua" pitchFamily="18" charset="0"/>
              </a:rPr>
              <a:t>i</a:t>
            </a:r>
            <a:r>
              <a:rPr lang="en-US" sz="4000" b="1" dirty="0">
                <a:solidFill>
                  <a:srgbClr val="3333CC"/>
                </a:solidFill>
                <a:latin typeface="Perpetua" pitchFamily="18" charset="0"/>
              </a:rPr>
              <a:t>) Bit In A Page Table</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D </a:t>
            </a:r>
          </a:p>
        </p:txBody>
      </p:sp>
      <p:sp>
        <p:nvSpPr>
          <p:cNvPr id="5" name="Slide Number Placeholder 4"/>
          <p:cNvSpPr>
            <a:spLocks noGrp="1"/>
          </p:cNvSpPr>
          <p:nvPr>
            <p:ph type="sldNum" sz="quarter" idx="12"/>
          </p:nvPr>
        </p:nvSpPr>
        <p:spPr/>
        <p:txBody>
          <a:bodyPr/>
          <a:lstStyle/>
          <a:p>
            <a:fld id="{4CE482DC-2269-4F26-9D2A-7E44B1A4CD85}" type="slidenum">
              <a:rPr lang="en-US" smtClean="0"/>
              <a:t>40</a:t>
            </a:fld>
            <a:endParaRPr lang="en-US" dirty="0"/>
          </a:p>
        </p:txBody>
      </p:sp>
      <p:pic>
        <p:nvPicPr>
          <p:cNvPr id="4" name="Picture 4">
            <a:extLst>
              <a:ext uri="{FF2B5EF4-FFF2-40B4-BE49-F238E27FC236}">
                <a16:creationId xmlns:a16="http://schemas.microsoft.com/office/drawing/2014/main" id="{FAACFCA3-C11C-F5FB-7406-6560ACF6D9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301" t="603" r="7301" b="603"/>
          <a:stretch>
            <a:fillRect/>
          </a:stretch>
        </p:blipFill>
        <p:spPr bwMode="auto">
          <a:xfrm>
            <a:off x="1266895" y="1648397"/>
            <a:ext cx="5329237" cy="4624387"/>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5817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Shared Pages</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 indent="0">
              <a:spcBef>
                <a:spcPts val="0"/>
              </a:spcBef>
              <a:buNone/>
              <a:tabLst>
                <a:tab pos="914400" algn="l"/>
              </a:tabLst>
            </a:pPr>
            <a:r>
              <a:rPr lang="en-US" sz="3200" dirty="0">
                <a:latin typeface="Perpetua" panose="02020502060401020303" pitchFamily="18" charset="0"/>
                <a:cs typeface="Times New Roman" panose="02020603050405020304" pitchFamily="18" charset="0"/>
              </a:rPr>
              <a:t> </a:t>
            </a:r>
            <a:r>
              <a:rPr lang="en-US" sz="3200" b="1" dirty="0">
                <a:solidFill>
                  <a:srgbClr val="C00000"/>
                </a:solidFill>
                <a:latin typeface="Perpetua" panose="02020502060401020303" pitchFamily="18" charset="0"/>
                <a:cs typeface="Times New Roman" panose="02020603050405020304" pitchFamily="18" charset="0"/>
              </a:rPr>
              <a:t>Shared code</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One copy of read-only (reentrant) code shared among processes (i.e., text editors, compilers, window systems).</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Shared code must appear in same location in the logical address space of all processes</a:t>
            </a:r>
          </a:p>
          <a:p>
            <a:pPr marL="57150" indent="0">
              <a:spcBef>
                <a:spcPts val="0"/>
              </a:spcBef>
              <a:buNone/>
              <a:tabLst>
                <a:tab pos="914400" algn="l"/>
              </a:tabLst>
            </a:pPr>
            <a:r>
              <a:rPr lang="en-US" sz="3200" b="1" dirty="0">
                <a:solidFill>
                  <a:srgbClr val="C00000"/>
                </a:solidFill>
                <a:latin typeface="Perpetua" panose="02020502060401020303" pitchFamily="18" charset="0"/>
                <a:cs typeface="Times New Roman" panose="02020603050405020304" pitchFamily="18" charset="0"/>
              </a:rPr>
              <a:t>Private code and data </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Each process keeps a separate copy of the code and data</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The pages for the private code and data can appear anywhere in the logical address space</a:t>
            </a:r>
          </a:p>
        </p:txBody>
      </p:sp>
      <p:sp>
        <p:nvSpPr>
          <p:cNvPr id="5" name="Slide Number Placeholder 4"/>
          <p:cNvSpPr>
            <a:spLocks noGrp="1"/>
          </p:cNvSpPr>
          <p:nvPr>
            <p:ph type="sldNum" sz="quarter" idx="12"/>
          </p:nvPr>
        </p:nvSpPr>
        <p:spPr/>
        <p:txBody>
          <a:bodyPr/>
          <a:lstStyle/>
          <a:p>
            <a:fld id="{4CE482DC-2269-4F26-9D2A-7E44B1A4CD85}" type="slidenum">
              <a:rPr lang="en-US" smtClean="0"/>
              <a:t>41</a:t>
            </a:fld>
            <a:endParaRPr lang="en-US" dirty="0"/>
          </a:p>
        </p:txBody>
      </p:sp>
    </p:spTree>
    <p:extLst>
      <p:ext uri="{BB962C8B-B14F-4D97-AF65-F5344CB8AC3E}">
        <p14:creationId xmlns:p14="http://schemas.microsoft.com/office/powerpoint/2010/main" val="1965046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Segmentation</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lnSpcReduction="10000"/>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Each job is divide into several segments of different sizes, one for each module that contains pieces that perform related functions. </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Each segment is actually a different logical address space of the program.</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Memory-management scheme that supports user view of memory </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A program is a collection of segments.  A segment is a logical unit such as:</a:t>
            </a:r>
          </a:p>
          <a:p>
            <a:pPr marL="1988620" lvl="5" indent="-514350">
              <a:spcBef>
                <a:spcPts val="0"/>
              </a:spcBef>
              <a:tabLst>
                <a:tab pos="914400" algn="l"/>
              </a:tabLst>
            </a:pPr>
            <a:r>
              <a:rPr lang="en-US" sz="2800" dirty="0">
                <a:latin typeface="Perpetua" panose="02020502060401020303" pitchFamily="18" charset="0"/>
                <a:cs typeface="Times New Roman" panose="02020603050405020304" pitchFamily="18" charset="0"/>
              </a:rPr>
              <a:t>main program,</a:t>
            </a:r>
          </a:p>
          <a:p>
            <a:pPr marL="1988620" lvl="5" indent="-514350">
              <a:spcBef>
                <a:spcPts val="0"/>
              </a:spcBef>
              <a:tabLst>
                <a:tab pos="914400" algn="l"/>
              </a:tabLst>
            </a:pPr>
            <a:r>
              <a:rPr lang="en-US" sz="2800" dirty="0">
                <a:latin typeface="Perpetua" panose="02020502060401020303" pitchFamily="18" charset="0"/>
                <a:cs typeface="Times New Roman" panose="02020603050405020304" pitchFamily="18" charset="0"/>
              </a:rPr>
              <a:t>procedure, </a:t>
            </a:r>
          </a:p>
          <a:p>
            <a:pPr marL="1988620" lvl="5" indent="-514350">
              <a:spcBef>
                <a:spcPts val="0"/>
              </a:spcBef>
              <a:tabLst>
                <a:tab pos="914400" algn="l"/>
              </a:tabLst>
            </a:pPr>
            <a:r>
              <a:rPr lang="en-US" sz="2800" dirty="0">
                <a:latin typeface="Perpetua" panose="02020502060401020303" pitchFamily="18" charset="0"/>
                <a:cs typeface="Times New Roman" panose="02020603050405020304" pitchFamily="18" charset="0"/>
              </a:rPr>
              <a:t>function,</a:t>
            </a:r>
          </a:p>
          <a:p>
            <a:pPr marL="1988620" lvl="5" indent="-514350">
              <a:spcBef>
                <a:spcPts val="0"/>
              </a:spcBef>
              <a:tabLst>
                <a:tab pos="914400" algn="l"/>
              </a:tabLst>
            </a:pPr>
            <a:r>
              <a:rPr lang="en-US" sz="2800" dirty="0">
                <a:latin typeface="Perpetua" panose="02020502060401020303" pitchFamily="18" charset="0"/>
                <a:cs typeface="Times New Roman" panose="02020603050405020304" pitchFamily="18" charset="0"/>
              </a:rPr>
              <a:t>method,</a:t>
            </a:r>
          </a:p>
          <a:p>
            <a:pPr marL="1988620" lvl="5" indent="-514350">
              <a:spcBef>
                <a:spcPts val="0"/>
              </a:spcBef>
              <a:tabLst>
                <a:tab pos="914400" algn="l"/>
              </a:tabLst>
            </a:pPr>
            <a:r>
              <a:rPr lang="en-US" sz="2800" dirty="0">
                <a:latin typeface="Perpetua" panose="02020502060401020303" pitchFamily="18" charset="0"/>
                <a:cs typeface="Times New Roman" panose="02020603050405020304" pitchFamily="18" charset="0"/>
              </a:rPr>
              <a:t>object,</a:t>
            </a:r>
          </a:p>
        </p:txBody>
      </p:sp>
      <p:sp>
        <p:nvSpPr>
          <p:cNvPr id="5" name="Slide Number Placeholder 4"/>
          <p:cNvSpPr>
            <a:spLocks noGrp="1"/>
          </p:cNvSpPr>
          <p:nvPr>
            <p:ph type="sldNum" sz="quarter" idx="12"/>
          </p:nvPr>
        </p:nvSpPr>
        <p:spPr/>
        <p:txBody>
          <a:bodyPr/>
          <a:lstStyle/>
          <a:p>
            <a:fld id="{4CE482DC-2269-4F26-9D2A-7E44B1A4CD85}" type="slidenum">
              <a:rPr lang="en-US" smtClean="0"/>
              <a:t>42</a:t>
            </a:fld>
            <a:endParaRPr lang="en-US" dirty="0"/>
          </a:p>
        </p:txBody>
      </p:sp>
      <p:sp>
        <p:nvSpPr>
          <p:cNvPr id="4" name="TextBox 3">
            <a:extLst>
              <a:ext uri="{FF2B5EF4-FFF2-40B4-BE49-F238E27FC236}">
                <a16:creationId xmlns:a16="http://schemas.microsoft.com/office/drawing/2014/main" id="{ED9B8FF6-E357-7258-74BC-C1DF61EC4713}"/>
              </a:ext>
            </a:extLst>
          </p:cNvPr>
          <p:cNvSpPr txBox="1"/>
          <p:nvPr/>
        </p:nvSpPr>
        <p:spPr>
          <a:xfrm>
            <a:off x="5618921" y="4320209"/>
            <a:ext cx="4996070" cy="2246769"/>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Perpetua" panose="02020502060401020303" pitchFamily="18" charset="0"/>
              </a:rPr>
              <a:t>local variables, global variables,</a:t>
            </a:r>
          </a:p>
          <a:p>
            <a:pPr marL="457200" indent="-457200">
              <a:buFont typeface="Wingdings" panose="05000000000000000000" pitchFamily="2" charset="2"/>
              <a:buChar char="§"/>
            </a:pPr>
            <a:r>
              <a:rPr lang="en-US" sz="2800" dirty="0">
                <a:latin typeface="Perpetua" panose="02020502060401020303" pitchFamily="18" charset="0"/>
              </a:rPr>
              <a:t>common block,</a:t>
            </a:r>
          </a:p>
          <a:p>
            <a:pPr marL="457200" indent="-457200">
              <a:buFont typeface="Wingdings" panose="05000000000000000000" pitchFamily="2" charset="2"/>
              <a:buChar char="§"/>
            </a:pPr>
            <a:r>
              <a:rPr lang="en-US" sz="2800" dirty="0">
                <a:latin typeface="Perpetua" panose="02020502060401020303" pitchFamily="18" charset="0"/>
              </a:rPr>
              <a:t>stack,</a:t>
            </a:r>
          </a:p>
          <a:p>
            <a:pPr marL="457200" indent="-457200">
              <a:buFont typeface="Wingdings" panose="05000000000000000000" pitchFamily="2" charset="2"/>
              <a:buChar char="§"/>
            </a:pPr>
            <a:r>
              <a:rPr lang="en-US" sz="2800" dirty="0">
                <a:latin typeface="Perpetua" panose="02020502060401020303" pitchFamily="18" charset="0"/>
              </a:rPr>
              <a:t>symbol table, arrays</a:t>
            </a:r>
          </a:p>
          <a:p>
            <a:pPr marL="285750" indent="-285750">
              <a:buFont typeface="Arial" panose="020B0604020202020204" pitchFamily="34" charset="0"/>
              <a:buChar char="•"/>
            </a:pPr>
            <a:endParaRPr lang="en-US" sz="2800" dirty="0">
              <a:latin typeface="Perpetua" panose="02020502060401020303" pitchFamily="18" charset="0"/>
            </a:endParaRPr>
          </a:p>
        </p:txBody>
      </p:sp>
    </p:spTree>
    <p:extLst>
      <p:ext uri="{BB962C8B-B14F-4D97-AF65-F5344CB8AC3E}">
        <p14:creationId xmlns:p14="http://schemas.microsoft.com/office/powerpoint/2010/main" val="2850847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Example of Segmentation</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2800" dirty="0">
                <a:latin typeface="Perpetua" panose="02020502060401020303" pitchFamily="18" charset="0"/>
                <a:cs typeface="Times New Roman" panose="02020603050405020304" pitchFamily="18" charset="0"/>
              </a:rPr>
              <a:t>D </a:t>
            </a:r>
          </a:p>
        </p:txBody>
      </p:sp>
      <p:sp>
        <p:nvSpPr>
          <p:cNvPr id="5" name="Slide Number Placeholder 4"/>
          <p:cNvSpPr>
            <a:spLocks noGrp="1"/>
          </p:cNvSpPr>
          <p:nvPr>
            <p:ph type="sldNum" sz="quarter" idx="12"/>
          </p:nvPr>
        </p:nvSpPr>
        <p:spPr/>
        <p:txBody>
          <a:bodyPr/>
          <a:lstStyle/>
          <a:p>
            <a:fld id="{4CE482DC-2269-4F26-9D2A-7E44B1A4CD85}" type="slidenum">
              <a:rPr lang="en-US" smtClean="0"/>
              <a:t>43</a:t>
            </a:fld>
            <a:endParaRPr lang="en-US" dirty="0"/>
          </a:p>
        </p:txBody>
      </p:sp>
      <p:pic>
        <p:nvPicPr>
          <p:cNvPr id="6" name="Picture 4">
            <a:extLst>
              <a:ext uri="{FF2B5EF4-FFF2-40B4-BE49-F238E27FC236}">
                <a16:creationId xmlns:a16="http://schemas.microsoft.com/office/drawing/2014/main" id="{4B265910-75D2-F8C2-C861-FCAF82CBE1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814" t="926" r="7814" b="1534"/>
          <a:stretch>
            <a:fillRect/>
          </a:stretch>
        </p:blipFill>
        <p:spPr bwMode="auto">
          <a:xfrm>
            <a:off x="1290942" y="1658402"/>
            <a:ext cx="4865688" cy="4217987"/>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7960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Example of Segmentation</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2800" dirty="0">
                <a:latin typeface="Perpetua" panose="02020502060401020303" pitchFamily="18" charset="0"/>
                <a:cs typeface="Times New Roman" panose="02020603050405020304" pitchFamily="18" charset="0"/>
              </a:rPr>
              <a:t>D </a:t>
            </a:r>
          </a:p>
        </p:txBody>
      </p:sp>
      <p:sp>
        <p:nvSpPr>
          <p:cNvPr id="5" name="Slide Number Placeholder 4"/>
          <p:cNvSpPr>
            <a:spLocks noGrp="1"/>
          </p:cNvSpPr>
          <p:nvPr>
            <p:ph type="sldNum" sz="quarter" idx="12"/>
          </p:nvPr>
        </p:nvSpPr>
        <p:spPr/>
        <p:txBody>
          <a:bodyPr/>
          <a:lstStyle/>
          <a:p>
            <a:fld id="{4CE482DC-2269-4F26-9D2A-7E44B1A4CD85}" type="slidenum">
              <a:rPr lang="en-US" smtClean="0"/>
              <a:t>44</a:t>
            </a:fld>
            <a:endParaRPr lang="en-US" dirty="0"/>
          </a:p>
        </p:txBody>
      </p:sp>
      <p:pic>
        <p:nvPicPr>
          <p:cNvPr id="4" name="Content Placeholder 4">
            <a:extLst>
              <a:ext uri="{FF2B5EF4-FFF2-40B4-BE49-F238E27FC236}">
                <a16:creationId xmlns:a16="http://schemas.microsoft.com/office/drawing/2014/main" id="{B0A62F03-5958-7BE7-CD13-A15231924536}"/>
              </a:ext>
            </a:extLst>
          </p:cNvPr>
          <p:cNvPicPr>
            <a:picLocks noChangeAspect="1"/>
          </p:cNvPicPr>
          <p:nvPr/>
        </p:nvPicPr>
        <p:blipFill rotWithShape="1">
          <a:blip r:embed="rId2"/>
          <a:srcRect r="472" b="6652"/>
          <a:stretch/>
        </p:blipFill>
        <p:spPr>
          <a:xfrm>
            <a:off x="1115511" y="1205553"/>
            <a:ext cx="6957392" cy="2421513"/>
          </a:xfrm>
          <a:prstGeom prst="rect">
            <a:avLst/>
          </a:prstGeom>
        </p:spPr>
      </p:pic>
      <p:pic>
        <p:nvPicPr>
          <p:cNvPr id="7" name="Picture 6">
            <a:extLst>
              <a:ext uri="{FF2B5EF4-FFF2-40B4-BE49-F238E27FC236}">
                <a16:creationId xmlns:a16="http://schemas.microsoft.com/office/drawing/2014/main" id="{408938A0-7274-D66F-52AD-70D0FCEC567C}"/>
              </a:ext>
            </a:extLst>
          </p:cNvPr>
          <p:cNvPicPr>
            <a:picLocks noChangeAspect="1"/>
          </p:cNvPicPr>
          <p:nvPr/>
        </p:nvPicPr>
        <p:blipFill rotWithShape="1">
          <a:blip r:embed="rId3"/>
          <a:srcRect l="-1" t="2848" r="10826" b="4315"/>
          <a:stretch/>
        </p:blipFill>
        <p:spPr>
          <a:xfrm>
            <a:off x="2302023" y="3891793"/>
            <a:ext cx="1112016" cy="2878320"/>
          </a:xfrm>
          <a:prstGeom prst="rect">
            <a:avLst/>
          </a:prstGeom>
        </p:spPr>
      </p:pic>
      <p:pic>
        <p:nvPicPr>
          <p:cNvPr id="8" name="Picture 7">
            <a:extLst>
              <a:ext uri="{FF2B5EF4-FFF2-40B4-BE49-F238E27FC236}">
                <a16:creationId xmlns:a16="http://schemas.microsoft.com/office/drawing/2014/main" id="{2F206096-DAB7-DED8-72B7-258D3F21A62D}"/>
              </a:ext>
            </a:extLst>
          </p:cNvPr>
          <p:cNvPicPr>
            <a:picLocks noChangeAspect="1"/>
          </p:cNvPicPr>
          <p:nvPr/>
        </p:nvPicPr>
        <p:blipFill rotWithShape="1">
          <a:blip r:embed="rId4"/>
          <a:srcRect l="578" t="2426" r="3852" b="3649"/>
          <a:stretch/>
        </p:blipFill>
        <p:spPr>
          <a:xfrm>
            <a:off x="4129535" y="3649726"/>
            <a:ext cx="4035306" cy="3135823"/>
          </a:xfrm>
          <a:prstGeom prst="rect">
            <a:avLst/>
          </a:prstGeom>
        </p:spPr>
      </p:pic>
    </p:spTree>
    <p:extLst>
      <p:ext uri="{BB962C8B-B14F-4D97-AF65-F5344CB8AC3E}">
        <p14:creationId xmlns:p14="http://schemas.microsoft.com/office/powerpoint/2010/main" val="35167980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Segmentation Architecture </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2800" dirty="0">
                <a:latin typeface="Perpetua" panose="02020502060401020303" pitchFamily="18" charset="0"/>
                <a:cs typeface="Times New Roman" panose="02020603050405020304" pitchFamily="18" charset="0"/>
              </a:rPr>
              <a:t>Logical address consists of a two tuple:</a:t>
            </a:r>
          </a:p>
          <a:p>
            <a:pPr marL="1474270" lvl="5" indent="0">
              <a:spcBef>
                <a:spcPts val="0"/>
              </a:spcBef>
              <a:buNone/>
              <a:tabLst>
                <a:tab pos="914400" algn="l"/>
              </a:tabLst>
            </a:pPr>
            <a:r>
              <a:rPr lang="en-US" sz="2800" dirty="0">
                <a:latin typeface="Perpetua" panose="02020502060401020303" pitchFamily="18" charset="0"/>
                <a:cs typeface="Times New Roman" panose="02020603050405020304" pitchFamily="18" charset="0"/>
              </a:rPr>
              <a:t>&lt;segment-number, offset&gt;,</a:t>
            </a:r>
          </a:p>
          <a:p>
            <a:pPr marL="571500" indent="-514350">
              <a:spcBef>
                <a:spcPts val="0"/>
              </a:spcBef>
              <a:tabLst>
                <a:tab pos="914400" algn="l"/>
              </a:tabLst>
            </a:pPr>
            <a:r>
              <a:rPr lang="en-US" sz="2800" b="1" dirty="0">
                <a:solidFill>
                  <a:srgbClr val="0070C0"/>
                </a:solidFill>
                <a:latin typeface="Perpetua" panose="02020502060401020303" pitchFamily="18" charset="0"/>
                <a:cs typeface="Times New Roman" panose="02020603050405020304" pitchFamily="18" charset="0"/>
              </a:rPr>
              <a:t>Segment table </a:t>
            </a:r>
            <a:r>
              <a:rPr lang="en-US" sz="2800" dirty="0">
                <a:latin typeface="Perpetua" panose="02020502060401020303" pitchFamily="18" charset="0"/>
                <a:cs typeface="Times New Roman" panose="02020603050405020304" pitchFamily="18" charset="0"/>
              </a:rPr>
              <a:t>– maps two-dimensional physical addresses; each table entry has:</a:t>
            </a:r>
          </a:p>
          <a:p>
            <a:pPr marL="1120140" lvl="2" indent="-514350">
              <a:spcBef>
                <a:spcPts val="0"/>
              </a:spcBef>
              <a:tabLst>
                <a:tab pos="914400" algn="l"/>
              </a:tabLst>
            </a:pPr>
            <a:r>
              <a:rPr lang="en-US" sz="2800" b="1" dirty="0">
                <a:solidFill>
                  <a:srgbClr val="C00000"/>
                </a:solidFill>
                <a:latin typeface="Perpetua" panose="02020502060401020303" pitchFamily="18" charset="0"/>
                <a:cs typeface="Times New Roman" panose="02020603050405020304" pitchFamily="18" charset="0"/>
              </a:rPr>
              <a:t>base</a:t>
            </a:r>
            <a:r>
              <a:rPr lang="en-US" sz="2800" dirty="0">
                <a:latin typeface="Perpetua" panose="02020502060401020303" pitchFamily="18" charset="0"/>
                <a:cs typeface="Times New Roman" panose="02020603050405020304" pitchFamily="18" charset="0"/>
              </a:rPr>
              <a:t> – contains the starting physical address where the segments reside in memory</a:t>
            </a:r>
          </a:p>
          <a:p>
            <a:pPr marL="1120140" lvl="2" indent="-514350">
              <a:spcBef>
                <a:spcPts val="0"/>
              </a:spcBef>
              <a:tabLst>
                <a:tab pos="914400" algn="l"/>
              </a:tabLst>
            </a:pPr>
            <a:r>
              <a:rPr lang="en-US" sz="2800" b="1" dirty="0">
                <a:solidFill>
                  <a:srgbClr val="C00000"/>
                </a:solidFill>
                <a:latin typeface="Perpetua" panose="02020502060401020303" pitchFamily="18" charset="0"/>
                <a:cs typeface="Times New Roman" panose="02020603050405020304" pitchFamily="18" charset="0"/>
              </a:rPr>
              <a:t>limit</a:t>
            </a:r>
            <a:r>
              <a:rPr lang="en-US" sz="2800" dirty="0">
                <a:latin typeface="Perpetua" panose="02020502060401020303" pitchFamily="18" charset="0"/>
                <a:cs typeface="Times New Roman" panose="02020603050405020304" pitchFamily="18" charset="0"/>
              </a:rPr>
              <a:t> – specifies the length of the segment</a:t>
            </a:r>
          </a:p>
          <a:p>
            <a:pPr marL="571500" indent="-514350">
              <a:spcBef>
                <a:spcPts val="0"/>
              </a:spcBef>
              <a:tabLst>
                <a:tab pos="914400" algn="l"/>
              </a:tabLst>
            </a:pPr>
            <a:r>
              <a:rPr lang="en-US" sz="2800" b="1" dirty="0">
                <a:solidFill>
                  <a:srgbClr val="0070C0"/>
                </a:solidFill>
                <a:latin typeface="Perpetua" panose="02020502060401020303" pitchFamily="18" charset="0"/>
                <a:cs typeface="Times New Roman" panose="02020603050405020304" pitchFamily="18" charset="0"/>
              </a:rPr>
              <a:t>Segment-table base register (STBR) </a:t>
            </a:r>
            <a:r>
              <a:rPr lang="en-US" sz="2800" dirty="0">
                <a:latin typeface="Perpetua" panose="02020502060401020303" pitchFamily="18" charset="0"/>
                <a:cs typeface="Times New Roman" panose="02020603050405020304" pitchFamily="18" charset="0"/>
              </a:rPr>
              <a:t>points to the segment table’s location in memory</a:t>
            </a:r>
          </a:p>
          <a:p>
            <a:pPr marL="571500" indent="-514350">
              <a:spcBef>
                <a:spcPts val="0"/>
              </a:spcBef>
              <a:tabLst>
                <a:tab pos="914400" algn="l"/>
              </a:tabLst>
            </a:pPr>
            <a:r>
              <a:rPr lang="en-US" sz="2800" b="1" dirty="0">
                <a:solidFill>
                  <a:srgbClr val="0070C0"/>
                </a:solidFill>
                <a:latin typeface="Perpetua" panose="02020502060401020303" pitchFamily="18" charset="0"/>
                <a:cs typeface="Times New Roman" panose="02020603050405020304" pitchFamily="18" charset="0"/>
              </a:rPr>
              <a:t>Segment-table length register (STLR) </a:t>
            </a:r>
            <a:r>
              <a:rPr lang="en-US" sz="2800" dirty="0">
                <a:latin typeface="Perpetua" panose="02020502060401020303" pitchFamily="18" charset="0"/>
                <a:cs typeface="Times New Roman" panose="02020603050405020304" pitchFamily="18" charset="0"/>
              </a:rPr>
              <a:t>indicates number of segments used by a program;</a:t>
            </a:r>
          </a:p>
          <a:p>
            <a:pPr marL="571500" indent="-514350">
              <a:spcBef>
                <a:spcPts val="0"/>
              </a:spcBef>
              <a:tabLst>
                <a:tab pos="914400" algn="l"/>
              </a:tabLst>
            </a:pPr>
            <a:r>
              <a:rPr lang="en-US" sz="2800" dirty="0">
                <a:latin typeface="Perpetua" panose="02020502060401020303" pitchFamily="18" charset="0"/>
                <a:cs typeface="Times New Roman" panose="02020603050405020304" pitchFamily="18" charset="0"/>
              </a:rPr>
              <a:t>segment number </a:t>
            </a:r>
            <a:r>
              <a:rPr lang="en-US" sz="2800" dirty="0">
                <a:solidFill>
                  <a:srgbClr val="C00000"/>
                </a:solidFill>
                <a:latin typeface="Perpetua" panose="02020502060401020303" pitchFamily="18" charset="0"/>
                <a:cs typeface="Times New Roman" panose="02020603050405020304" pitchFamily="18" charset="0"/>
              </a:rPr>
              <a:t>s </a:t>
            </a:r>
            <a:r>
              <a:rPr lang="en-US" sz="2800" dirty="0">
                <a:latin typeface="Perpetua" panose="02020502060401020303" pitchFamily="18" charset="0"/>
                <a:cs typeface="Times New Roman" panose="02020603050405020304" pitchFamily="18" charset="0"/>
              </a:rPr>
              <a:t>is legal if </a:t>
            </a:r>
            <a:r>
              <a:rPr lang="en-US" sz="2800" dirty="0">
                <a:solidFill>
                  <a:srgbClr val="C00000"/>
                </a:solidFill>
                <a:latin typeface="Perpetua" panose="02020502060401020303" pitchFamily="18" charset="0"/>
                <a:cs typeface="Times New Roman" panose="02020603050405020304" pitchFamily="18" charset="0"/>
              </a:rPr>
              <a:t>s &lt; STLR</a:t>
            </a:r>
          </a:p>
        </p:txBody>
      </p:sp>
      <p:sp>
        <p:nvSpPr>
          <p:cNvPr id="5" name="Slide Number Placeholder 4"/>
          <p:cNvSpPr>
            <a:spLocks noGrp="1"/>
          </p:cNvSpPr>
          <p:nvPr>
            <p:ph type="sldNum" sz="quarter" idx="12"/>
          </p:nvPr>
        </p:nvSpPr>
        <p:spPr/>
        <p:txBody>
          <a:bodyPr/>
          <a:lstStyle/>
          <a:p>
            <a:fld id="{4CE482DC-2269-4F26-9D2A-7E44B1A4CD85}" type="slidenum">
              <a:rPr lang="en-US" smtClean="0"/>
              <a:t>45</a:t>
            </a:fld>
            <a:endParaRPr lang="en-US" dirty="0"/>
          </a:p>
        </p:txBody>
      </p:sp>
    </p:spTree>
    <p:extLst>
      <p:ext uri="{BB962C8B-B14F-4D97-AF65-F5344CB8AC3E}">
        <p14:creationId xmlns:p14="http://schemas.microsoft.com/office/powerpoint/2010/main" val="41777103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Segmentation Architecture </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Protection</a:t>
            </a:r>
          </a:p>
          <a:p>
            <a:pPr marL="845820" lvl="1" indent="-514350">
              <a:spcBef>
                <a:spcPts val="0"/>
              </a:spcBef>
              <a:tabLst>
                <a:tab pos="914400" algn="l"/>
              </a:tabLst>
            </a:pPr>
            <a:r>
              <a:rPr lang="en-US" sz="3200" dirty="0">
                <a:latin typeface="Perpetua" panose="02020502060401020303" pitchFamily="18" charset="0"/>
                <a:cs typeface="Times New Roman" panose="02020603050405020304" pitchFamily="18" charset="0"/>
              </a:rPr>
              <a:t>With each entry in segment table associate:</a:t>
            </a:r>
          </a:p>
          <a:p>
            <a:pPr marL="1120140" lvl="2" indent="-514350">
              <a:spcBef>
                <a:spcPts val="0"/>
              </a:spcBef>
              <a:tabLst>
                <a:tab pos="914400" algn="l"/>
              </a:tabLst>
            </a:pPr>
            <a:r>
              <a:rPr lang="en-US" sz="3200" dirty="0">
                <a:latin typeface="Perpetua" panose="02020502060401020303" pitchFamily="18" charset="0"/>
                <a:cs typeface="Times New Roman" panose="02020603050405020304" pitchFamily="18" charset="0"/>
              </a:rPr>
              <a:t>validation bit = 0 </a:t>
            </a:r>
            <a:r>
              <a:rPr lang="en-US" sz="3200" dirty="0">
                <a:latin typeface="Perpetua" panose="02020502060401020303" pitchFamily="18" charset="0"/>
                <a:cs typeface="Times New Roman" panose="02020603050405020304" pitchFamily="18" charset="0"/>
                <a:sym typeface="Symbol" panose="05050102010706020507" pitchFamily="18" charset="2"/>
              </a:rPr>
              <a:t> illegal segment</a:t>
            </a:r>
          </a:p>
          <a:p>
            <a:pPr marL="1120140" lvl="2" indent="-514350">
              <a:spcBef>
                <a:spcPts val="0"/>
              </a:spcBef>
              <a:tabLst>
                <a:tab pos="914400" algn="l"/>
              </a:tabLst>
            </a:pPr>
            <a:r>
              <a:rPr lang="en-US" sz="3200" dirty="0">
                <a:latin typeface="Perpetua" panose="02020502060401020303" pitchFamily="18" charset="0"/>
                <a:cs typeface="Times New Roman" panose="02020603050405020304" pitchFamily="18" charset="0"/>
                <a:sym typeface="Symbol" panose="05050102010706020507" pitchFamily="18" charset="2"/>
              </a:rPr>
              <a:t>read/write/execute privileges</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Protection bits associated with segments; code sharing occurs at segment level</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Since segments vary in length, memory allocation is a dynamic storage-allocation problem</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A segmentation example is shown in the following diagram</a:t>
            </a:r>
            <a:r>
              <a:rPr lang="en-US" sz="3200" dirty="0">
                <a:solidFill>
                  <a:srgbClr val="C00000"/>
                </a:solidFill>
                <a:latin typeface="Perpetua" panose="02020502060401020303" pitchFamily="18" charset="0"/>
                <a:cs typeface="Times New Roman" panose="02020603050405020304" pitchFamily="18" charset="0"/>
              </a:rPr>
              <a:t>.</a:t>
            </a:r>
            <a:endParaRPr lang="en-US" sz="3200" dirty="0">
              <a:latin typeface="Perpetua" panose="02020502060401020303"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4CE482DC-2269-4F26-9D2A-7E44B1A4CD85}" type="slidenum">
              <a:rPr lang="en-US" smtClean="0"/>
              <a:t>46</a:t>
            </a:fld>
            <a:endParaRPr lang="en-US" dirty="0"/>
          </a:p>
        </p:txBody>
      </p:sp>
    </p:spTree>
    <p:extLst>
      <p:ext uri="{BB962C8B-B14F-4D97-AF65-F5344CB8AC3E}">
        <p14:creationId xmlns:p14="http://schemas.microsoft.com/office/powerpoint/2010/main" val="20355317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Segmentation Hardware</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2800" dirty="0">
                <a:solidFill>
                  <a:srgbClr val="C00000"/>
                </a:solidFill>
                <a:latin typeface="Perpetua" panose="02020502060401020303" pitchFamily="18" charset="0"/>
                <a:cs typeface="Times New Roman" panose="02020603050405020304" pitchFamily="18" charset="0"/>
              </a:rPr>
              <a:t>D </a:t>
            </a:r>
          </a:p>
        </p:txBody>
      </p:sp>
      <p:sp>
        <p:nvSpPr>
          <p:cNvPr id="5" name="Slide Number Placeholder 4"/>
          <p:cNvSpPr>
            <a:spLocks noGrp="1"/>
          </p:cNvSpPr>
          <p:nvPr>
            <p:ph type="sldNum" sz="quarter" idx="12"/>
          </p:nvPr>
        </p:nvSpPr>
        <p:spPr/>
        <p:txBody>
          <a:bodyPr/>
          <a:lstStyle/>
          <a:p>
            <a:fld id="{4CE482DC-2269-4F26-9D2A-7E44B1A4CD85}" type="slidenum">
              <a:rPr lang="en-US" smtClean="0"/>
              <a:t>47</a:t>
            </a:fld>
            <a:endParaRPr lang="en-US" dirty="0"/>
          </a:p>
        </p:txBody>
      </p:sp>
      <p:pic>
        <p:nvPicPr>
          <p:cNvPr id="4" name="Picture 3">
            <a:extLst>
              <a:ext uri="{FF2B5EF4-FFF2-40B4-BE49-F238E27FC236}">
                <a16:creationId xmlns:a16="http://schemas.microsoft.com/office/drawing/2014/main" id="{C33E705D-57C5-9902-AA64-EF782C2CB4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8" t="3697" r="241" b="3697"/>
          <a:stretch>
            <a:fillRect/>
          </a:stretch>
        </p:blipFill>
        <p:spPr bwMode="auto">
          <a:xfrm>
            <a:off x="1283252" y="1660939"/>
            <a:ext cx="5935663" cy="4151313"/>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35289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Summary of segmented memory</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2800" dirty="0">
                <a:solidFill>
                  <a:srgbClr val="C00000"/>
                </a:solidFill>
                <a:latin typeface="Perpetua" panose="02020502060401020303" pitchFamily="18" charset="0"/>
                <a:cs typeface="Times New Roman" panose="02020603050405020304" pitchFamily="18" charset="0"/>
              </a:rPr>
              <a:t>D </a:t>
            </a:r>
          </a:p>
        </p:txBody>
      </p:sp>
      <p:sp>
        <p:nvSpPr>
          <p:cNvPr id="5" name="Slide Number Placeholder 4"/>
          <p:cNvSpPr>
            <a:spLocks noGrp="1"/>
          </p:cNvSpPr>
          <p:nvPr>
            <p:ph type="sldNum" sz="quarter" idx="12"/>
          </p:nvPr>
        </p:nvSpPr>
        <p:spPr/>
        <p:txBody>
          <a:bodyPr/>
          <a:lstStyle/>
          <a:p>
            <a:fld id="{4CE482DC-2269-4F26-9D2A-7E44B1A4CD85}" type="slidenum">
              <a:rPr lang="en-US" smtClean="0"/>
              <a:t>48</a:t>
            </a:fld>
            <a:endParaRPr lang="en-US" dirty="0"/>
          </a:p>
        </p:txBody>
      </p:sp>
      <p:pic>
        <p:nvPicPr>
          <p:cNvPr id="6" name="Picture 5">
            <a:extLst>
              <a:ext uri="{FF2B5EF4-FFF2-40B4-BE49-F238E27FC236}">
                <a16:creationId xmlns:a16="http://schemas.microsoft.com/office/drawing/2014/main" id="{69CB784D-EBD0-0A4A-2935-6C59A630DBA3}"/>
              </a:ext>
            </a:extLst>
          </p:cNvPr>
          <p:cNvPicPr>
            <a:picLocks noChangeAspect="1"/>
          </p:cNvPicPr>
          <p:nvPr/>
        </p:nvPicPr>
        <p:blipFill>
          <a:blip r:embed="rId2"/>
          <a:stretch>
            <a:fillRect/>
          </a:stretch>
        </p:blipFill>
        <p:spPr>
          <a:xfrm>
            <a:off x="1219200" y="1600200"/>
            <a:ext cx="9144000" cy="5257800"/>
          </a:xfrm>
          <a:prstGeom prst="rect">
            <a:avLst/>
          </a:prstGeom>
        </p:spPr>
      </p:pic>
    </p:spTree>
    <p:extLst>
      <p:ext uri="{BB962C8B-B14F-4D97-AF65-F5344CB8AC3E}">
        <p14:creationId xmlns:p14="http://schemas.microsoft.com/office/powerpoint/2010/main" val="4911315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Segmentation or paged, which is best?</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2800" dirty="0">
                <a:solidFill>
                  <a:srgbClr val="C00000"/>
                </a:solidFill>
                <a:latin typeface="Perpetua" panose="02020502060401020303" pitchFamily="18" charset="0"/>
                <a:cs typeface="Times New Roman" panose="02020603050405020304" pitchFamily="18" charset="0"/>
              </a:rPr>
              <a:t>D </a:t>
            </a:r>
          </a:p>
        </p:txBody>
      </p:sp>
      <p:sp>
        <p:nvSpPr>
          <p:cNvPr id="5" name="Slide Number Placeholder 4"/>
          <p:cNvSpPr>
            <a:spLocks noGrp="1"/>
          </p:cNvSpPr>
          <p:nvPr>
            <p:ph type="sldNum" sz="quarter" idx="12"/>
          </p:nvPr>
        </p:nvSpPr>
        <p:spPr/>
        <p:txBody>
          <a:bodyPr/>
          <a:lstStyle/>
          <a:p>
            <a:fld id="{4CE482DC-2269-4F26-9D2A-7E44B1A4CD85}" type="slidenum">
              <a:rPr lang="en-US" smtClean="0"/>
              <a:t>49</a:t>
            </a:fld>
            <a:endParaRPr lang="en-US" dirty="0"/>
          </a:p>
        </p:txBody>
      </p:sp>
      <p:pic>
        <p:nvPicPr>
          <p:cNvPr id="4" name="Content Placeholder 4">
            <a:extLst>
              <a:ext uri="{FF2B5EF4-FFF2-40B4-BE49-F238E27FC236}">
                <a16:creationId xmlns:a16="http://schemas.microsoft.com/office/drawing/2014/main" id="{1E8B3028-BA3C-2633-19BA-E5792C65C7D9}"/>
              </a:ext>
            </a:extLst>
          </p:cNvPr>
          <p:cNvPicPr>
            <a:picLocks noChangeAspect="1"/>
          </p:cNvPicPr>
          <p:nvPr/>
        </p:nvPicPr>
        <p:blipFill rotWithShape="1">
          <a:blip r:embed="rId2"/>
          <a:srcRect t="26420"/>
          <a:stretch/>
        </p:blipFill>
        <p:spPr>
          <a:xfrm>
            <a:off x="1077432" y="1527046"/>
            <a:ext cx="8566837" cy="3195894"/>
          </a:xfrm>
          <a:prstGeom prst="rect">
            <a:avLst/>
          </a:prstGeom>
        </p:spPr>
      </p:pic>
    </p:spTree>
    <p:extLst>
      <p:ext uri="{BB962C8B-B14F-4D97-AF65-F5344CB8AC3E}">
        <p14:creationId xmlns:p14="http://schemas.microsoft.com/office/powerpoint/2010/main" val="2761138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Issus in sharing memory </a:t>
            </a:r>
            <a:endParaRPr lang="en-US" sz="4000" b="1" dirty="0">
              <a:latin typeface="Perpetua" panose="02020502060401020303"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lgn="just">
              <a:spcBef>
                <a:spcPts val="0"/>
              </a:spcBef>
              <a:buFont typeface="+mj-lt"/>
              <a:buAutoNum type="arabicPeriod"/>
              <a:tabLst>
                <a:tab pos="914400" algn="l"/>
              </a:tabLst>
            </a:pPr>
            <a:r>
              <a:rPr lang="en-US" sz="3200" b="1" dirty="0">
                <a:latin typeface="Perpetua" panose="02020502060401020303" pitchFamily="18" charset="0"/>
                <a:cs typeface="Times New Roman" panose="02020603050405020304" pitchFamily="18" charset="0"/>
              </a:rPr>
              <a:t>Transparency</a:t>
            </a:r>
            <a:r>
              <a:rPr lang="en-US" sz="3200" dirty="0">
                <a:latin typeface="Perpetua" panose="02020502060401020303" pitchFamily="18" charset="0"/>
                <a:cs typeface="Times New Roman" panose="02020603050405020304" pitchFamily="18" charset="0"/>
              </a:rPr>
              <a:t>:- several process may co-exist, unaware of each other, in the main memory and run regardless of the number and location of processes.</a:t>
            </a:r>
          </a:p>
          <a:p>
            <a:pPr marL="571500" indent="-514350" algn="just">
              <a:spcBef>
                <a:spcPts val="0"/>
              </a:spcBef>
              <a:buFont typeface="+mj-lt"/>
              <a:buAutoNum type="arabicPeriod"/>
              <a:tabLst>
                <a:tab pos="914400" algn="l"/>
              </a:tabLst>
            </a:pPr>
            <a:r>
              <a:rPr lang="en-US" sz="3200" b="1" dirty="0">
                <a:latin typeface="Perpetua" panose="02020502060401020303" pitchFamily="18" charset="0"/>
                <a:cs typeface="Times New Roman" panose="02020603050405020304" pitchFamily="18" charset="0"/>
              </a:rPr>
              <a:t>Safety(protection):-  </a:t>
            </a:r>
            <a:r>
              <a:rPr lang="en-US" sz="3200" dirty="0">
                <a:latin typeface="Perpetua" panose="02020502060401020303" pitchFamily="18" charset="0"/>
                <a:cs typeface="Times New Roman" panose="02020603050405020304" pitchFamily="18" charset="0"/>
              </a:rPr>
              <a:t>processes must not corrupt each other( nor the OS).</a:t>
            </a:r>
          </a:p>
          <a:p>
            <a:pPr marL="571500" indent="-514350" algn="just">
              <a:spcBef>
                <a:spcPts val="0"/>
              </a:spcBef>
              <a:buFont typeface="+mj-lt"/>
              <a:buAutoNum type="arabicPeriod"/>
              <a:tabLst>
                <a:tab pos="914400" algn="l"/>
              </a:tabLst>
            </a:pPr>
            <a:r>
              <a:rPr lang="en-US" sz="3200" b="1" dirty="0">
                <a:latin typeface="Perpetua" panose="02020502060401020303" pitchFamily="18" charset="0"/>
                <a:cs typeface="Times New Roman" panose="02020603050405020304" pitchFamily="18" charset="0"/>
              </a:rPr>
              <a:t>Efficiency:- </a:t>
            </a:r>
            <a:r>
              <a:rPr lang="en-US" sz="3200" dirty="0">
                <a:latin typeface="Perpetua" panose="02020502060401020303" pitchFamily="18" charset="0"/>
                <a:cs typeface="Times New Roman" panose="02020603050405020304" pitchFamily="18" charset="0"/>
              </a:rPr>
              <a:t>CPU utilization must be preserved and memory must be fairly allocated. </a:t>
            </a:r>
          </a:p>
          <a:p>
            <a:pPr marL="571500" indent="-514350" algn="just">
              <a:spcBef>
                <a:spcPts val="0"/>
              </a:spcBef>
              <a:buFont typeface="+mj-lt"/>
              <a:buAutoNum type="arabicPeriod"/>
              <a:tabLst>
                <a:tab pos="914400" algn="l"/>
              </a:tabLst>
            </a:pPr>
            <a:r>
              <a:rPr lang="en-US" sz="3200" b="1" dirty="0">
                <a:latin typeface="Perpetua" panose="02020502060401020303" pitchFamily="18" charset="0"/>
                <a:cs typeface="Times New Roman" panose="02020603050405020304" pitchFamily="18" charset="0"/>
              </a:rPr>
              <a:t>Relocation:- </a:t>
            </a:r>
            <a:r>
              <a:rPr lang="en-US" sz="3200" dirty="0">
                <a:latin typeface="Perpetua" panose="02020502060401020303" pitchFamily="18" charset="0"/>
                <a:cs typeface="Times New Roman" panose="02020603050405020304" pitchFamily="18" charset="0"/>
              </a:rPr>
              <a:t>ability of program to run in different memory locations.</a:t>
            </a:r>
          </a:p>
        </p:txBody>
      </p:sp>
      <p:sp>
        <p:nvSpPr>
          <p:cNvPr id="5" name="Slide Number Placeholder 4"/>
          <p:cNvSpPr>
            <a:spLocks noGrp="1"/>
          </p:cNvSpPr>
          <p:nvPr>
            <p:ph type="sldNum" sz="quarter" idx="12"/>
          </p:nvPr>
        </p:nvSpPr>
        <p:spPr/>
        <p:txBody>
          <a:bodyPr/>
          <a:lstStyle/>
          <a:p>
            <a:fld id="{4CE482DC-2269-4F26-9D2A-7E44B1A4CD85}" type="slidenum">
              <a:rPr lang="en-US" smtClean="0"/>
              <a:t>5</a:t>
            </a:fld>
            <a:endParaRPr lang="en-US" dirty="0"/>
          </a:p>
        </p:txBody>
      </p:sp>
    </p:spTree>
    <p:extLst>
      <p:ext uri="{BB962C8B-B14F-4D97-AF65-F5344CB8AC3E}">
        <p14:creationId xmlns:p14="http://schemas.microsoft.com/office/powerpoint/2010/main" val="22448688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Swapping</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A process can be </a:t>
            </a:r>
            <a:r>
              <a:rPr lang="en-US" sz="3200" i="1" dirty="0">
                <a:latin typeface="Perpetua" panose="02020502060401020303" pitchFamily="18" charset="0"/>
                <a:cs typeface="Times New Roman" panose="02020603050405020304" pitchFamily="18" charset="0"/>
              </a:rPr>
              <a:t>swapped</a:t>
            </a:r>
            <a:r>
              <a:rPr lang="en-US" sz="3200" dirty="0">
                <a:latin typeface="Perpetua" panose="02020502060401020303" pitchFamily="18" charset="0"/>
                <a:cs typeface="Times New Roman" panose="02020603050405020304" pitchFamily="18" charset="0"/>
              </a:rPr>
              <a:t> temporarily out of memory to a </a:t>
            </a:r>
            <a:r>
              <a:rPr lang="en-US" sz="3200" i="1" dirty="0">
                <a:latin typeface="Perpetua" panose="02020502060401020303" pitchFamily="18" charset="0"/>
                <a:cs typeface="Times New Roman" panose="02020603050405020304" pitchFamily="18" charset="0"/>
              </a:rPr>
              <a:t>backing store (secondary storge device)</a:t>
            </a:r>
            <a:r>
              <a:rPr lang="en-US" sz="3200" dirty="0">
                <a:latin typeface="Perpetua" panose="02020502060401020303" pitchFamily="18" charset="0"/>
                <a:cs typeface="Times New Roman" panose="02020603050405020304" pitchFamily="18" charset="0"/>
              </a:rPr>
              <a:t>, and then brought back into memory for continued execution.</a:t>
            </a:r>
          </a:p>
          <a:p>
            <a:pPr marL="571500" indent="-514350">
              <a:spcBef>
                <a:spcPts val="0"/>
              </a:spcBef>
              <a:tabLst>
                <a:tab pos="914400" algn="l"/>
              </a:tabLst>
            </a:pPr>
            <a:r>
              <a:rPr lang="en-US" sz="3200" i="1" dirty="0">
                <a:latin typeface="Perpetua" panose="02020502060401020303" pitchFamily="18" charset="0"/>
                <a:cs typeface="Times New Roman" panose="02020603050405020304" pitchFamily="18" charset="0"/>
              </a:rPr>
              <a:t>Roll out, roll in</a:t>
            </a:r>
            <a:r>
              <a:rPr lang="en-US" sz="3200" dirty="0">
                <a:latin typeface="Perpetua" panose="02020502060401020303" pitchFamily="18" charset="0"/>
                <a:cs typeface="Times New Roman" panose="02020603050405020304" pitchFamily="18" charset="0"/>
              </a:rPr>
              <a:t> – swapping variant used for priority-based scheduling algorithms; lower-priority process is swapped out so higher-priority process can be loaded and executed.</a:t>
            </a:r>
          </a:p>
          <a:p>
            <a:pPr marL="571500" indent="-514350">
              <a:spcBef>
                <a:spcPts val="0"/>
              </a:spcBef>
              <a:tabLst>
                <a:tab pos="914400" algn="l"/>
              </a:tabLst>
            </a:pPr>
            <a:r>
              <a:rPr lang="en-US" sz="3200" b="0" i="0" dirty="0">
                <a:solidFill>
                  <a:srgbClr val="000000"/>
                </a:solidFill>
                <a:effectLst/>
                <a:latin typeface="Perpetua" panose="02020502060401020303" pitchFamily="18" charset="0"/>
                <a:cs typeface="Times New Roman" panose="02020603050405020304" pitchFamily="18" charset="0"/>
              </a:rPr>
              <a:t>The total time taken by swapping process includes the time it takes to move the entire process to a secondary disk and then to copy the process back to memory, as well as the time the process takes to regain main memory.</a:t>
            </a:r>
            <a:endParaRPr lang="en-US" sz="3200" dirty="0">
              <a:solidFill>
                <a:srgbClr val="C00000"/>
              </a:solidFill>
              <a:latin typeface="Perpetua" panose="02020502060401020303"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4CE482DC-2269-4F26-9D2A-7E44B1A4CD85}" type="slidenum">
              <a:rPr lang="en-US" smtClean="0"/>
              <a:t>50</a:t>
            </a:fld>
            <a:endParaRPr lang="en-US" dirty="0"/>
          </a:p>
        </p:txBody>
      </p:sp>
    </p:spTree>
    <p:extLst>
      <p:ext uri="{BB962C8B-B14F-4D97-AF65-F5344CB8AC3E}">
        <p14:creationId xmlns:p14="http://schemas.microsoft.com/office/powerpoint/2010/main" val="8522627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Schematic View of Swapping</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solidFill>
                  <a:srgbClr val="C00000"/>
                </a:solidFill>
                <a:latin typeface="Perpetua" panose="02020502060401020303" pitchFamily="18" charset="0"/>
                <a:cs typeface="Times New Roman" panose="02020603050405020304" pitchFamily="18" charset="0"/>
              </a:rPr>
              <a:t>D </a:t>
            </a:r>
          </a:p>
        </p:txBody>
      </p:sp>
      <p:sp>
        <p:nvSpPr>
          <p:cNvPr id="5" name="Slide Number Placeholder 4"/>
          <p:cNvSpPr>
            <a:spLocks noGrp="1"/>
          </p:cNvSpPr>
          <p:nvPr>
            <p:ph type="sldNum" sz="quarter" idx="12"/>
          </p:nvPr>
        </p:nvSpPr>
        <p:spPr/>
        <p:txBody>
          <a:bodyPr/>
          <a:lstStyle/>
          <a:p>
            <a:fld id="{4CE482DC-2269-4F26-9D2A-7E44B1A4CD85}" type="slidenum">
              <a:rPr lang="en-US" smtClean="0"/>
              <a:t>51</a:t>
            </a:fld>
            <a:endParaRPr lang="en-US" dirty="0"/>
          </a:p>
        </p:txBody>
      </p:sp>
      <p:pic>
        <p:nvPicPr>
          <p:cNvPr id="4" name="Picture 1029">
            <a:extLst>
              <a:ext uri="{FF2B5EF4-FFF2-40B4-BE49-F238E27FC236}">
                <a16:creationId xmlns:a16="http://schemas.microsoft.com/office/drawing/2014/main" id="{3F7B737A-50E9-95BC-FD90-8AD9EA29F4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50" t="3653" r="650" b="3856"/>
          <a:stretch>
            <a:fillRect/>
          </a:stretch>
        </p:blipFill>
        <p:spPr bwMode="auto">
          <a:xfrm>
            <a:off x="1287532" y="1630934"/>
            <a:ext cx="6191250" cy="46418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72646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Schematic View of Swapping</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solidFill>
                  <a:srgbClr val="C00000"/>
                </a:solidFill>
                <a:latin typeface="Perpetua" panose="02020502060401020303" pitchFamily="18" charset="0"/>
                <a:cs typeface="Times New Roman" panose="02020603050405020304" pitchFamily="18" charset="0"/>
              </a:rPr>
              <a:t>D </a:t>
            </a:r>
          </a:p>
        </p:txBody>
      </p:sp>
      <p:sp>
        <p:nvSpPr>
          <p:cNvPr id="5" name="Slide Number Placeholder 4"/>
          <p:cNvSpPr>
            <a:spLocks noGrp="1"/>
          </p:cNvSpPr>
          <p:nvPr>
            <p:ph type="sldNum" sz="quarter" idx="12"/>
          </p:nvPr>
        </p:nvSpPr>
        <p:spPr/>
        <p:txBody>
          <a:bodyPr/>
          <a:lstStyle/>
          <a:p>
            <a:fld id="{4CE482DC-2269-4F26-9D2A-7E44B1A4CD85}" type="slidenum">
              <a:rPr lang="en-US" smtClean="0"/>
              <a:t>52</a:t>
            </a:fld>
            <a:endParaRPr lang="en-US" dirty="0"/>
          </a:p>
        </p:txBody>
      </p:sp>
      <p:pic>
        <p:nvPicPr>
          <p:cNvPr id="6" name="Content Placeholder 4">
            <a:extLst>
              <a:ext uri="{FF2B5EF4-FFF2-40B4-BE49-F238E27FC236}">
                <a16:creationId xmlns:a16="http://schemas.microsoft.com/office/drawing/2014/main" id="{5A78EECE-B758-F370-D49D-7D4CED1690C0}"/>
              </a:ext>
            </a:extLst>
          </p:cNvPr>
          <p:cNvPicPr>
            <a:picLocks noChangeAspect="1"/>
          </p:cNvPicPr>
          <p:nvPr/>
        </p:nvPicPr>
        <p:blipFill>
          <a:blip r:embed="rId2"/>
          <a:stretch>
            <a:fillRect/>
          </a:stretch>
        </p:blipFill>
        <p:spPr>
          <a:xfrm>
            <a:off x="1263368" y="1632964"/>
            <a:ext cx="6098569" cy="4899025"/>
          </a:xfrm>
          <a:prstGeom prst="rect">
            <a:avLst/>
          </a:prstGeom>
        </p:spPr>
      </p:pic>
    </p:spTree>
    <p:extLst>
      <p:ext uri="{BB962C8B-B14F-4D97-AF65-F5344CB8AC3E}">
        <p14:creationId xmlns:p14="http://schemas.microsoft.com/office/powerpoint/2010/main" val="39723522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Virtual memory </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Virtual memory – separation of user logical memory from physical memory.</a:t>
            </a:r>
          </a:p>
          <a:p>
            <a:pPr marL="845820" lvl="1" indent="-514350">
              <a:spcBef>
                <a:spcPts val="0"/>
              </a:spcBef>
              <a:tabLst>
                <a:tab pos="914400" algn="l"/>
              </a:tabLst>
            </a:pPr>
            <a:r>
              <a:rPr lang="en-US" sz="3200" dirty="0">
                <a:latin typeface="Perpetua" panose="02020502060401020303" pitchFamily="18" charset="0"/>
                <a:cs typeface="Times New Roman" panose="02020603050405020304" pitchFamily="18" charset="0"/>
              </a:rPr>
              <a:t>Only part of the program needs to be in memory for execution.</a:t>
            </a:r>
          </a:p>
          <a:p>
            <a:pPr marL="845820" lvl="1" indent="-514350">
              <a:spcBef>
                <a:spcPts val="0"/>
              </a:spcBef>
              <a:tabLst>
                <a:tab pos="914400" algn="l"/>
              </a:tabLst>
            </a:pPr>
            <a:r>
              <a:rPr lang="en-US" sz="3200" dirty="0">
                <a:latin typeface="Perpetua" panose="02020502060401020303" pitchFamily="18" charset="0"/>
                <a:cs typeface="Times New Roman" panose="02020603050405020304" pitchFamily="18" charset="0"/>
              </a:rPr>
              <a:t>Logical address space can therefore be much larger than physical address space.</a:t>
            </a:r>
          </a:p>
          <a:p>
            <a:pPr marL="845820" lvl="1" indent="-514350">
              <a:spcBef>
                <a:spcPts val="0"/>
              </a:spcBef>
              <a:tabLst>
                <a:tab pos="914400" algn="l"/>
              </a:tabLst>
            </a:pPr>
            <a:r>
              <a:rPr lang="en-US" sz="3200" dirty="0">
                <a:latin typeface="Perpetua" panose="02020502060401020303" pitchFamily="18" charset="0"/>
                <a:cs typeface="Times New Roman" panose="02020603050405020304" pitchFamily="18" charset="0"/>
              </a:rPr>
              <a:t>Need to allow pages to be swapped in and out.</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Virtual memory can be implemented via:</a:t>
            </a:r>
          </a:p>
          <a:p>
            <a:pPr marL="845820" lvl="1" indent="-514350">
              <a:spcBef>
                <a:spcPts val="0"/>
              </a:spcBef>
              <a:tabLst>
                <a:tab pos="914400" algn="l"/>
              </a:tabLst>
            </a:pPr>
            <a:r>
              <a:rPr lang="en-US" sz="3200" dirty="0">
                <a:latin typeface="Perpetua" panose="02020502060401020303" pitchFamily="18" charset="0"/>
                <a:cs typeface="Times New Roman" panose="02020603050405020304" pitchFamily="18" charset="0"/>
              </a:rPr>
              <a:t>Demand paging </a:t>
            </a:r>
          </a:p>
          <a:p>
            <a:pPr marL="845820" lvl="1" indent="-514350">
              <a:spcBef>
                <a:spcPts val="0"/>
              </a:spcBef>
              <a:tabLst>
                <a:tab pos="914400" algn="l"/>
              </a:tabLst>
            </a:pPr>
            <a:r>
              <a:rPr lang="en-US" sz="3200" dirty="0">
                <a:latin typeface="Perpetua" panose="02020502060401020303" pitchFamily="18" charset="0"/>
                <a:cs typeface="Times New Roman" panose="02020603050405020304" pitchFamily="18" charset="0"/>
              </a:rPr>
              <a:t>Demand segmentation</a:t>
            </a:r>
            <a:r>
              <a:rPr lang="en-US" sz="3200" dirty="0">
                <a:solidFill>
                  <a:srgbClr val="C00000"/>
                </a:solidFill>
                <a:latin typeface="Perpetua" panose="02020502060401020303" pitchFamily="18" charset="0"/>
                <a:cs typeface="Times New Roman" panose="02020603050405020304" pitchFamily="18" charset="0"/>
              </a:rPr>
              <a:t> </a:t>
            </a:r>
          </a:p>
        </p:txBody>
      </p:sp>
      <p:sp>
        <p:nvSpPr>
          <p:cNvPr id="5" name="Slide Number Placeholder 4"/>
          <p:cNvSpPr>
            <a:spLocks noGrp="1"/>
          </p:cNvSpPr>
          <p:nvPr>
            <p:ph type="sldNum" sz="quarter" idx="12"/>
          </p:nvPr>
        </p:nvSpPr>
        <p:spPr/>
        <p:txBody>
          <a:bodyPr/>
          <a:lstStyle/>
          <a:p>
            <a:fld id="{4CE482DC-2269-4F26-9D2A-7E44B1A4CD85}" type="slidenum">
              <a:rPr lang="en-US" smtClean="0"/>
              <a:t>53</a:t>
            </a:fld>
            <a:endParaRPr lang="en-US" dirty="0"/>
          </a:p>
        </p:txBody>
      </p:sp>
    </p:spTree>
    <p:extLst>
      <p:ext uri="{BB962C8B-B14F-4D97-AF65-F5344CB8AC3E}">
        <p14:creationId xmlns:p14="http://schemas.microsoft.com/office/powerpoint/2010/main" val="29557056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Demand Paging</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Bring a page into memory only when it is needed.</a:t>
            </a:r>
          </a:p>
          <a:p>
            <a:pPr marL="1120140" lvl="2" indent="-514350">
              <a:spcBef>
                <a:spcPts val="0"/>
              </a:spcBef>
              <a:tabLst>
                <a:tab pos="914400" algn="l"/>
              </a:tabLst>
            </a:pPr>
            <a:r>
              <a:rPr lang="en-US" sz="3200" dirty="0">
                <a:latin typeface="Perpetua" panose="02020502060401020303" pitchFamily="18" charset="0"/>
                <a:cs typeface="Times New Roman" panose="02020603050405020304" pitchFamily="18" charset="0"/>
              </a:rPr>
              <a:t>Less I/O needed</a:t>
            </a:r>
          </a:p>
          <a:p>
            <a:pPr marL="1120140" lvl="2" indent="-514350">
              <a:spcBef>
                <a:spcPts val="0"/>
              </a:spcBef>
              <a:tabLst>
                <a:tab pos="914400" algn="l"/>
              </a:tabLst>
            </a:pPr>
            <a:r>
              <a:rPr lang="en-US" sz="3200" dirty="0">
                <a:latin typeface="Perpetua" panose="02020502060401020303" pitchFamily="18" charset="0"/>
                <a:cs typeface="Times New Roman" panose="02020603050405020304" pitchFamily="18" charset="0"/>
              </a:rPr>
              <a:t>Less memory needed</a:t>
            </a:r>
          </a:p>
          <a:p>
            <a:pPr marL="1120140" lvl="2" indent="-514350">
              <a:spcBef>
                <a:spcPts val="0"/>
              </a:spcBef>
              <a:tabLst>
                <a:tab pos="914400" algn="l"/>
              </a:tabLst>
            </a:pPr>
            <a:r>
              <a:rPr lang="en-US" sz="3200" dirty="0">
                <a:latin typeface="Perpetua" panose="02020502060401020303" pitchFamily="18" charset="0"/>
                <a:cs typeface="Times New Roman" panose="02020603050405020304" pitchFamily="18" charset="0"/>
              </a:rPr>
              <a:t>Faster response</a:t>
            </a:r>
          </a:p>
          <a:p>
            <a:pPr marL="1120140" lvl="2" indent="-514350">
              <a:spcBef>
                <a:spcPts val="0"/>
              </a:spcBef>
              <a:tabLst>
                <a:tab pos="914400" algn="l"/>
              </a:tabLst>
            </a:pPr>
            <a:r>
              <a:rPr lang="en-US" sz="3200" dirty="0">
                <a:latin typeface="Perpetua" panose="02020502060401020303" pitchFamily="18" charset="0"/>
                <a:cs typeface="Times New Roman" panose="02020603050405020304" pitchFamily="18" charset="0"/>
              </a:rPr>
              <a:t>More users</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Page is needed </a:t>
            </a:r>
            <a:r>
              <a:rPr lang="en-US" sz="3200" dirty="0">
                <a:latin typeface="Perpetua" panose="02020502060401020303" pitchFamily="18" charset="0"/>
                <a:cs typeface="Times New Roman" panose="02020603050405020304" pitchFamily="18" charset="0"/>
                <a:sym typeface="Symbol" panose="05050102010706020507" pitchFamily="18" charset="2"/>
              </a:rPr>
              <a:t> reference to it</a:t>
            </a:r>
          </a:p>
          <a:p>
            <a:pPr marL="1120140" lvl="2" indent="-514350">
              <a:spcBef>
                <a:spcPts val="0"/>
              </a:spcBef>
              <a:tabLst>
                <a:tab pos="914400" algn="l"/>
              </a:tabLst>
            </a:pPr>
            <a:r>
              <a:rPr lang="en-US" sz="3200" dirty="0">
                <a:latin typeface="Perpetua" panose="02020502060401020303" pitchFamily="18" charset="0"/>
                <a:cs typeface="Times New Roman" panose="02020603050405020304" pitchFamily="18" charset="0"/>
              </a:rPr>
              <a:t>invalid reference </a:t>
            </a:r>
            <a:r>
              <a:rPr lang="en-US" sz="3200" dirty="0">
                <a:latin typeface="Perpetua" panose="02020502060401020303" pitchFamily="18" charset="0"/>
                <a:cs typeface="Times New Roman" panose="02020603050405020304" pitchFamily="18" charset="0"/>
                <a:sym typeface="Symbol" panose="05050102010706020507" pitchFamily="18" charset="2"/>
              </a:rPr>
              <a:t> abort</a:t>
            </a:r>
          </a:p>
          <a:p>
            <a:pPr marL="1120140" lvl="2" indent="-514350">
              <a:spcBef>
                <a:spcPts val="0"/>
              </a:spcBef>
              <a:tabLst>
                <a:tab pos="914400" algn="l"/>
              </a:tabLst>
            </a:pPr>
            <a:r>
              <a:rPr lang="en-US" sz="3200" dirty="0">
                <a:latin typeface="Perpetua" panose="02020502060401020303" pitchFamily="18" charset="0"/>
                <a:cs typeface="Times New Roman" panose="02020603050405020304" pitchFamily="18" charset="0"/>
                <a:sym typeface="Symbol" panose="05050102010706020507" pitchFamily="18" charset="2"/>
              </a:rPr>
              <a:t>not-in-memory  bring to memory</a:t>
            </a:r>
          </a:p>
        </p:txBody>
      </p:sp>
      <p:sp>
        <p:nvSpPr>
          <p:cNvPr id="5" name="Slide Number Placeholder 4"/>
          <p:cNvSpPr>
            <a:spLocks noGrp="1"/>
          </p:cNvSpPr>
          <p:nvPr>
            <p:ph type="sldNum" sz="quarter" idx="12"/>
          </p:nvPr>
        </p:nvSpPr>
        <p:spPr/>
        <p:txBody>
          <a:bodyPr/>
          <a:lstStyle/>
          <a:p>
            <a:fld id="{4CE482DC-2269-4F26-9D2A-7E44B1A4CD85}" type="slidenum">
              <a:rPr lang="en-US" smtClean="0"/>
              <a:t>54</a:t>
            </a:fld>
            <a:endParaRPr lang="en-US" dirty="0"/>
          </a:p>
        </p:txBody>
      </p:sp>
    </p:spTree>
    <p:extLst>
      <p:ext uri="{BB962C8B-B14F-4D97-AF65-F5344CB8AC3E}">
        <p14:creationId xmlns:p14="http://schemas.microsoft.com/office/powerpoint/2010/main" val="35360680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Valid-Invalid Bit</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lnSpcReduction="10000"/>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sym typeface="Symbol" panose="05050102010706020507" pitchFamily="18" charset="2"/>
              </a:rPr>
              <a:t>With each page table entry a valid–invalid bit is associated</a:t>
            </a:r>
            <a:br>
              <a:rPr lang="en-US" sz="3200" dirty="0">
                <a:latin typeface="Perpetua" panose="02020502060401020303" pitchFamily="18" charset="0"/>
                <a:cs typeface="Times New Roman" panose="02020603050405020304" pitchFamily="18" charset="0"/>
                <a:sym typeface="Symbol" panose="05050102010706020507" pitchFamily="18" charset="2"/>
              </a:rPr>
            </a:br>
            <a:r>
              <a:rPr lang="en-US" sz="3200" dirty="0">
                <a:latin typeface="Perpetua" panose="02020502060401020303" pitchFamily="18" charset="0"/>
                <a:cs typeface="Times New Roman" panose="02020603050405020304" pitchFamily="18" charset="0"/>
                <a:sym typeface="Symbol" panose="05050102010706020507" pitchFamily="18" charset="2"/>
              </a:rPr>
              <a:t>(1  in-memory, 0  not-in-memory)</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sym typeface="Symbol" panose="05050102010706020507" pitchFamily="18" charset="2"/>
              </a:rPr>
              <a:t>Initially valid–invalid but is set to 0 on all entries.</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sym typeface="Symbol" panose="05050102010706020507" pitchFamily="18" charset="2"/>
              </a:rPr>
              <a:t>Example of a page table snapshot.</a:t>
            </a:r>
          </a:p>
          <a:p>
            <a:pPr marL="571500" indent="-514350">
              <a:spcBef>
                <a:spcPts val="0"/>
              </a:spcBef>
              <a:tabLst>
                <a:tab pos="914400" algn="l"/>
              </a:tabLst>
            </a:pPr>
            <a:endParaRPr lang="en-US" sz="3200" dirty="0">
              <a:latin typeface="Perpetua" panose="02020502060401020303" pitchFamily="18" charset="0"/>
              <a:cs typeface="Times New Roman" panose="02020603050405020304" pitchFamily="18" charset="0"/>
              <a:sym typeface="Symbol" panose="05050102010706020507" pitchFamily="18" charset="2"/>
            </a:endParaRPr>
          </a:p>
          <a:p>
            <a:pPr marL="571500" indent="-514350">
              <a:spcBef>
                <a:spcPts val="0"/>
              </a:spcBef>
              <a:tabLst>
                <a:tab pos="914400" algn="l"/>
              </a:tabLst>
            </a:pPr>
            <a:endParaRPr lang="en-US" sz="3200" dirty="0">
              <a:latin typeface="Perpetua" panose="02020502060401020303" pitchFamily="18" charset="0"/>
              <a:cs typeface="Times New Roman" panose="02020603050405020304" pitchFamily="18" charset="0"/>
              <a:sym typeface="Symbol" panose="05050102010706020507" pitchFamily="18" charset="2"/>
            </a:endParaRPr>
          </a:p>
          <a:p>
            <a:pPr marL="571500" indent="-514350">
              <a:spcBef>
                <a:spcPts val="0"/>
              </a:spcBef>
              <a:tabLst>
                <a:tab pos="914400" algn="l"/>
              </a:tabLst>
            </a:pPr>
            <a:endParaRPr lang="en-US" sz="3200" dirty="0">
              <a:latin typeface="Perpetua" panose="02020502060401020303" pitchFamily="18" charset="0"/>
              <a:cs typeface="Times New Roman" panose="02020603050405020304" pitchFamily="18" charset="0"/>
              <a:sym typeface="Symbol" panose="05050102010706020507" pitchFamily="18" charset="2"/>
            </a:endParaRPr>
          </a:p>
          <a:p>
            <a:pPr marL="571500" indent="-514350">
              <a:spcBef>
                <a:spcPts val="0"/>
              </a:spcBef>
              <a:tabLst>
                <a:tab pos="914400" algn="l"/>
              </a:tabLst>
            </a:pPr>
            <a:endParaRPr lang="en-US" sz="3200" dirty="0">
              <a:latin typeface="Perpetua" panose="02020502060401020303" pitchFamily="18" charset="0"/>
              <a:cs typeface="Times New Roman" panose="02020603050405020304" pitchFamily="18" charset="0"/>
              <a:sym typeface="Symbol" panose="05050102010706020507" pitchFamily="18" charset="2"/>
            </a:endParaRPr>
          </a:p>
          <a:p>
            <a:pPr marL="571500" indent="-514350">
              <a:spcBef>
                <a:spcPts val="0"/>
              </a:spcBef>
              <a:tabLst>
                <a:tab pos="914400" algn="l"/>
              </a:tabLst>
            </a:pPr>
            <a:endParaRPr lang="en-US" sz="3200" dirty="0">
              <a:latin typeface="Perpetua" panose="02020502060401020303" pitchFamily="18" charset="0"/>
              <a:cs typeface="Times New Roman" panose="02020603050405020304" pitchFamily="18" charset="0"/>
              <a:sym typeface="Symbol" panose="05050102010706020507" pitchFamily="18" charset="2"/>
            </a:endParaRPr>
          </a:p>
          <a:p>
            <a:pPr marL="571500" indent="-514350">
              <a:spcBef>
                <a:spcPts val="0"/>
              </a:spcBef>
              <a:tabLst>
                <a:tab pos="914400" algn="l"/>
              </a:tabLst>
            </a:pPr>
            <a:endParaRPr lang="en-US" sz="3200" dirty="0">
              <a:latin typeface="Perpetua" panose="02020502060401020303" pitchFamily="18" charset="0"/>
              <a:cs typeface="Times New Roman" panose="02020603050405020304" pitchFamily="18" charset="0"/>
              <a:sym typeface="Symbol" panose="05050102010706020507" pitchFamily="18" charset="2"/>
            </a:endParaRPr>
          </a:p>
          <a:p>
            <a:pPr marL="571500" indent="-514350">
              <a:spcBef>
                <a:spcPts val="0"/>
              </a:spcBef>
              <a:tabLst>
                <a:tab pos="914400" algn="l"/>
              </a:tabLst>
            </a:pPr>
            <a:endParaRPr lang="en-US" sz="3200" dirty="0">
              <a:latin typeface="Perpetua" panose="02020502060401020303" pitchFamily="18" charset="0"/>
              <a:cs typeface="Times New Roman" panose="02020603050405020304" pitchFamily="18" charset="0"/>
              <a:sym typeface="Symbol" panose="05050102010706020507" pitchFamily="18" charset="2"/>
            </a:endParaRPr>
          </a:p>
          <a:p>
            <a:pPr marL="571500" indent="-514350">
              <a:spcBef>
                <a:spcPts val="0"/>
              </a:spcBef>
              <a:tabLst>
                <a:tab pos="914400" algn="l"/>
              </a:tabLst>
            </a:pPr>
            <a:r>
              <a:rPr lang="en-US" sz="2800" dirty="0">
                <a:latin typeface="Times New Roman" panose="02020603050405020304" pitchFamily="18" charset="0"/>
                <a:cs typeface="Times New Roman" panose="02020603050405020304" pitchFamily="18" charset="0"/>
                <a:sym typeface="Symbol" panose="05050102010706020507" pitchFamily="18" charset="2"/>
              </a:rPr>
              <a:t>During address translation, if valid–invalid bit in page table entry is 0  page fault.</a:t>
            </a:r>
          </a:p>
        </p:txBody>
      </p:sp>
      <p:sp>
        <p:nvSpPr>
          <p:cNvPr id="5" name="Slide Number Placeholder 4"/>
          <p:cNvSpPr>
            <a:spLocks noGrp="1"/>
          </p:cNvSpPr>
          <p:nvPr>
            <p:ph type="sldNum" sz="quarter" idx="12"/>
          </p:nvPr>
        </p:nvSpPr>
        <p:spPr/>
        <p:txBody>
          <a:bodyPr/>
          <a:lstStyle/>
          <a:p>
            <a:fld id="{4CE482DC-2269-4F26-9D2A-7E44B1A4CD85}" type="slidenum">
              <a:rPr lang="en-US" smtClean="0"/>
              <a:t>55</a:t>
            </a:fld>
            <a:endParaRPr lang="en-US" dirty="0"/>
          </a:p>
        </p:txBody>
      </p:sp>
      <p:pic>
        <p:nvPicPr>
          <p:cNvPr id="6" name="Picture 5">
            <a:extLst>
              <a:ext uri="{FF2B5EF4-FFF2-40B4-BE49-F238E27FC236}">
                <a16:creationId xmlns:a16="http://schemas.microsoft.com/office/drawing/2014/main" id="{54C2FA2B-BC3A-8A22-28A4-CCF27A46D1C2}"/>
              </a:ext>
            </a:extLst>
          </p:cNvPr>
          <p:cNvPicPr>
            <a:picLocks noChangeAspect="1"/>
          </p:cNvPicPr>
          <p:nvPr/>
        </p:nvPicPr>
        <p:blipFill rotWithShape="1">
          <a:blip r:embed="rId2"/>
          <a:srcRect l="19040" t="3591" r="14501" b="12848"/>
          <a:stretch/>
        </p:blipFill>
        <p:spPr>
          <a:xfrm>
            <a:off x="3896139" y="3114261"/>
            <a:ext cx="2531166" cy="2766988"/>
          </a:xfrm>
          <a:prstGeom prst="rect">
            <a:avLst/>
          </a:prstGeom>
        </p:spPr>
      </p:pic>
    </p:spTree>
    <p:extLst>
      <p:ext uri="{BB962C8B-B14F-4D97-AF65-F5344CB8AC3E}">
        <p14:creationId xmlns:p14="http://schemas.microsoft.com/office/powerpoint/2010/main" val="10691250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Page Fault</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If there is ever a reference to a page, first reference will trap to OS </a:t>
            </a:r>
            <a:r>
              <a:rPr lang="en-US" sz="3200" dirty="0">
                <a:latin typeface="Perpetua" panose="02020502060401020303" pitchFamily="18" charset="0"/>
                <a:cs typeface="Times New Roman" panose="02020603050405020304" pitchFamily="18" charset="0"/>
                <a:sym typeface="Symbol" panose="05050102010706020507" pitchFamily="18" charset="2"/>
              </a:rPr>
              <a:t> page fault</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sym typeface="Symbol" panose="05050102010706020507" pitchFamily="18" charset="2"/>
              </a:rPr>
              <a:t>OS looks at another table to decide:</a:t>
            </a:r>
          </a:p>
          <a:p>
            <a:pPr marL="1120140" lvl="2" indent="-514350">
              <a:spcBef>
                <a:spcPts val="0"/>
              </a:spcBef>
              <a:tabLst>
                <a:tab pos="914400" algn="l"/>
              </a:tabLst>
            </a:pPr>
            <a:r>
              <a:rPr lang="en-US" sz="3200" dirty="0">
                <a:latin typeface="Perpetua" panose="02020502060401020303" pitchFamily="18" charset="0"/>
                <a:cs typeface="Times New Roman" panose="02020603050405020304" pitchFamily="18" charset="0"/>
              </a:rPr>
              <a:t>Invalid reference </a:t>
            </a:r>
            <a:r>
              <a:rPr lang="en-US" sz="3200" dirty="0">
                <a:latin typeface="Perpetua" panose="02020502060401020303" pitchFamily="18" charset="0"/>
                <a:cs typeface="Times New Roman" panose="02020603050405020304" pitchFamily="18" charset="0"/>
                <a:sym typeface="Symbol" panose="05050102010706020507" pitchFamily="18" charset="2"/>
              </a:rPr>
              <a:t> abort.</a:t>
            </a:r>
          </a:p>
          <a:p>
            <a:pPr marL="1120140" lvl="2" indent="-514350">
              <a:spcBef>
                <a:spcPts val="0"/>
              </a:spcBef>
              <a:tabLst>
                <a:tab pos="914400" algn="l"/>
              </a:tabLst>
            </a:pPr>
            <a:r>
              <a:rPr lang="en-US" sz="3200" dirty="0">
                <a:latin typeface="Perpetua" panose="02020502060401020303" pitchFamily="18" charset="0"/>
                <a:cs typeface="Times New Roman" panose="02020603050405020304" pitchFamily="18" charset="0"/>
                <a:sym typeface="Symbol" panose="05050102010706020507" pitchFamily="18" charset="2"/>
              </a:rPr>
              <a:t>Just not in memory.</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sym typeface="Symbol" panose="05050102010706020507" pitchFamily="18" charset="2"/>
              </a:rPr>
              <a:t>Get empty frame.</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sym typeface="Symbol" panose="05050102010706020507" pitchFamily="18" charset="2"/>
              </a:rPr>
              <a:t>Swap page into frame.</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sym typeface="Symbol" panose="05050102010706020507" pitchFamily="18" charset="2"/>
              </a:rPr>
              <a:t>Reset tables, validation bit = 1.</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sym typeface="Symbol" panose="05050102010706020507" pitchFamily="18" charset="2"/>
              </a:rPr>
              <a:t>Restart instruction:  Least Recently Used </a:t>
            </a:r>
          </a:p>
          <a:p>
            <a:pPr marL="1120140" lvl="2" indent="-514350">
              <a:spcBef>
                <a:spcPts val="0"/>
              </a:spcBef>
              <a:tabLst>
                <a:tab pos="914400" algn="l"/>
              </a:tabLst>
            </a:pPr>
            <a:r>
              <a:rPr lang="en-US" sz="3200" dirty="0">
                <a:latin typeface="Perpetua" panose="02020502060401020303" pitchFamily="18" charset="0"/>
                <a:cs typeface="Times New Roman" panose="02020603050405020304" pitchFamily="18" charset="0"/>
                <a:sym typeface="Symbol" panose="05050102010706020507" pitchFamily="18" charset="2"/>
              </a:rPr>
              <a:t>block move</a:t>
            </a:r>
          </a:p>
          <a:p>
            <a:pPr marL="1120140" lvl="2" indent="-514350">
              <a:spcBef>
                <a:spcPts val="0"/>
              </a:spcBef>
              <a:tabLst>
                <a:tab pos="914400" algn="l"/>
              </a:tabLst>
            </a:pPr>
            <a:r>
              <a:rPr lang="en-US" sz="3200" dirty="0">
                <a:latin typeface="Perpetua" panose="02020502060401020303" pitchFamily="18" charset="0"/>
                <a:cs typeface="Times New Roman" panose="02020603050405020304" pitchFamily="18" charset="0"/>
                <a:sym typeface="Symbol" panose="05050102010706020507" pitchFamily="18" charset="2"/>
              </a:rPr>
              <a:t>auto increment/decrement location</a:t>
            </a:r>
          </a:p>
        </p:txBody>
      </p:sp>
      <p:sp>
        <p:nvSpPr>
          <p:cNvPr id="5" name="Slide Number Placeholder 4"/>
          <p:cNvSpPr>
            <a:spLocks noGrp="1"/>
          </p:cNvSpPr>
          <p:nvPr>
            <p:ph type="sldNum" sz="quarter" idx="12"/>
          </p:nvPr>
        </p:nvSpPr>
        <p:spPr/>
        <p:txBody>
          <a:bodyPr/>
          <a:lstStyle/>
          <a:p>
            <a:fld id="{4CE482DC-2269-4F26-9D2A-7E44B1A4CD85}" type="slidenum">
              <a:rPr lang="en-US" smtClean="0"/>
              <a:t>56</a:t>
            </a:fld>
            <a:endParaRPr lang="en-US" dirty="0"/>
          </a:p>
        </p:txBody>
      </p:sp>
    </p:spTree>
    <p:extLst>
      <p:ext uri="{BB962C8B-B14F-4D97-AF65-F5344CB8AC3E}">
        <p14:creationId xmlns:p14="http://schemas.microsoft.com/office/powerpoint/2010/main" val="34403396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What happens if there is no free frame?</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Page replacement – find some page in memory, but not really in use, swap it out.</a:t>
            </a:r>
          </a:p>
          <a:p>
            <a:pPr marL="1120140" lvl="2" indent="-514350">
              <a:spcBef>
                <a:spcPts val="0"/>
              </a:spcBef>
              <a:tabLst>
                <a:tab pos="914400" algn="l"/>
              </a:tabLst>
            </a:pPr>
            <a:r>
              <a:rPr lang="en-US" sz="3200" dirty="0">
                <a:latin typeface="Perpetua" panose="02020502060401020303" pitchFamily="18" charset="0"/>
                <a:cs typeface="Times New Roman" panose="02020603050405020304" pitchFamily="18" charset="0"/>
              </a:rPr>
              <a:t>Algorithm</a:t>
            </a:r>
          </a:p>
          <a:p>
            <a:pPr marL="1120140" lvl="2" indent="-514350">
              <a:spcBef>
                <a:spcPts val="0"/>
              </a:spcBef>
              <a:tabLst>
                <a:tab pos="914400" algn="l"/>
              </a:tabLst>
            </a:pPr>
            <a:r>
              <a:rPr lang="en-US" sz="3200" dirty="0">
                <a:latin typeface="Perpetua" panose="02020502060401020303" pitchFamily="18" charset="0"/>
                <a:cs typeface="Times New Roman" panose="02020603050405020304" pitchFamily="18" charset="0"/>
              </a:rPr>
              <a:t>performance – want an algorithm which will result in minimum number of page faults.</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Same page may be brought into memory several times.</a:t>
            </a:r>
          </a:p>
        </p:txBody>
      </p:sp>
      <p:sp>
        <p:nvSpPr>
          <p:cNvPr id="5" name="Slide Number Placeholder 4"/>
          <p:cNvSpPr>
            <a:spLocks noGrp="1"/>
          </p:cNvSpPr>
          <p:nvPr>
            <p:ph type="sldNum" sz="quarter" idx="12"/>
          </p:nvPr>
        </p:nvSpPr>
        <p:spPr/>
        <p:txBody>
          <a:bodyPr/>
          <a:lstStyle/>
          <a:p>
            <a:fld id="{4CE482DC-2269-4F26-9D2A-7E44B1A4CD85}" type="slidenum">
              <a:rPr lang="en-US" smtClean="0"/>
              <a:t>57</a:t>
            </a:fld>
            <a:endParaRPr lang="en-US" dirty="0"/>
          </a:p>
        </p:txBody>
      </p:sp>
    </p:spTree>
    <p:extLst>
      <p:ext uri="{BB962C8B-B14F-4D97-AF65-F5344CB8AC3E}">
        <p14:creationId xmlns:p14="http://schemas.microsoft.com/office/powerpoint/2010/main" val="180008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Page Replacement</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Prevent over-allocation of memory by modifying page-fault service routine to include page replacement.</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Use </a:t>
            </a:r>
            <a:r>
              <a:rPr lang="en-US" sz="3200" i="1" dirty="0">
                <a:latin typeface="Perpetua" panose="02020502060401020303" pitchFamily="18" charset="0"/>
                <a:cs typeface="Times New Roman" panose="02020603050405020304" pitchFamily="18" charset="0"/>
              </a:rPr>
              <a:t>modify</a:t>
            </a:r>
            <a:r>
              <a:rPr lang="en-US" sz="3200" dirty="0">
                <a:latin typeface="Perpetua" panose="02020502060401020303" pitchFamily="18" charset="0"/>
                <a:cs typeface="Times New Roman" panose="02020603050405020304" pitchFamily="18" charset="0"/>
              </a:rPr>
              <a:t> (</a:t>
            </a:r>
            <a:r>
              <a:rPr lang="en-US" sz="3200" i="1" dirty="0">
                <a:latin typeface="Perpetua" panose="02020502060401020303" pitchFamily="18" charset="0"/>
                <a:cs typeface="Times New Roman" panose="02020603050405020304" pitchFamily="18" charset="0"/>
              </a:rPr>
              <a:t>dirty</a:t>
            </a:r>
            <a:r>
              <a:rPr lang="en-US" sz="3200" dirty="0">
                <a:latin typeface="Perpetua" panose="02020502060401020303" pitchFamily="18" charset="0"/>
                <a:cs typeface="Times New Roman" panose="02020603050405020304" pitchFamily="18" charset="0"/>
              </a:rPr>
              <a:t>) </a:t>
            </a:r>
            <a:r>
              <a:rPr lang="en-US" sz="3200" i="1" dirty="0">
                <a:latin typeface="Perpetua" panose="02020502060401020303" pitchFamily="18" charset="0"/>
                <a:cs typeface="Times New Roman" panose="02020603050405020304" pitchFamily="18" charset="0"/>
              </a:rPr>
              <a:t>bit</a:t>
            </a:r>
            <a:r>
              <a:rPr lang="en-US" sz="3200" dirty="0">
                <a:latin typeface="Perpetua" panose="02020502060401020303" pitchFamily="18" charset="0"/>
                <a:cs typeface="Times New Roman" panose="02020603050405020304" pitchFamily="18" charset="0"/>
              </a:rPr>
              <a:t> to reduce overhead of page transfers – only modified pages are written to disk.</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Page replacement completes separation between logical memory and physical memory – large virtual memory can be provided on a smaller physical memory.</a:t>
            </a:r>
          </a:p>
        </p:txBody>
      </p:sp>
      <p:sp>
        <p:nvSpPr>
          <p:cNvPr id="5" name="Slide Number Placeholder 4"/>
          <p:cNvSpPr>
            <a:spLocks noGrp="1"/>
          </p:cNvSpPr>
          <p:nvPr>
            <p:ph type="sldNum" sz="quarter" idx="12"/>
          </p:nvPr>
        </p:nvSpPr>
        <p:spPr/>
        <p:txBody>
          <a:bodyPr/>
          <a:lstStyle/>
          <a:p>
            <a:fld id="{4CE482DC-2269-4F26-9D2A-7E44B1A4CD85}" type="slidenum">
              <a:rPr lang="en-US" smtClean="0"/>
              <a:t>58</a:t>
            </a:fld>
            <a:endParaRPr lang="en-US" dirty="0"/>
          </a:p>
        </p:txBody>
      </p:sp>
    </p:spTree>
    <p:extLst>
      <p:ext uri="{BB962C8B-B14F-4D97-AF65-F5344CB8AC3E}">
        <p14:creationId xmlns:p14="http://schemas.microsoft.com/office/powerpoint/2010/main" val="14043697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Page-Replacement Algorithms</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Want lowest page-fault rate.</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Evaluate algorithm by running it on a particular string of memory references (reference string) and computing the number of page faults on that string.</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In all our examples, the reference string is </a:t>
            </a:r>
          </a:p>
          <a:p>
            <a:pPr marL="2074270" lvl="7" indent="0">
              <a:spcBef>
                <a:spcPts val="0"/>
              </a:spcBef>
              <a:buNone/>
              <a:tabLst>
                <a:tab pos="914400" algn="l"/>
              </a:tabLst>
            </a:pPr>
            <a:r>
              <a:rPr lang="en-US" sz="3200" dirty="0">
                <a:latin typeface="Perpetua" panose="02020502060401020303" pitchFamily="18" charset="0"/>
                <a:cs typeface="Times New Roman" panose="02020603050405020304" pitchFamily="18" charset="0"/>
              </a:rPr>
              <a:t>1, 2, 3, 4, 1, 2, 5, 1, 2, 3, 4, 5.</a:t>
            </a:r>
          </a:p>
        </p:txBody>
      </p:sp>
      <p:sp>
        <p:nvSpPr>
          <p:cNvPr id="5" name="Slide Number Placeholder 4"/>
          <p:cNvSpPr>
            <a:spLocks noGrp="1"/>
          </p:cNvSpPr>
          <p:nvPr>
            <p:ph type="sldNum" sz="quarter" idx="12"/>
          </p:nvPr>
        </p:nvSpPr>
        <p:spPr/>
        <p:txBody>
          <a:bodyPr/>
          <a:lstStyle/>
          <a:p>
            <a:fld id="{4CE482DC-2269-4F26-9D2A-7E44B1A4CD85}" type="slidenum">
              <a:rPr lang="en-US" smtClean="0"/>
              <a:t>59</a:t>
            </a:fld>
            <a:endParaRPr lang="en-US" dirty="0"/>
          </a:p>
        </p:txBody>
      </p:sp>
    </p:spTree>
    <p:extLst>
      <p:ext uri="{BB962C8B-B14F-4D97-AF65-F5344CB8AC3E}">
        <p14:creationId xmlns:p14="http://schemas.microsoft.com/office/powerpoint/2010/main" val="983811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Memory address and description </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14350" indent="-457200" algn="just">
              <a:spcBef>
                <a:spcPts val="0"/>
              </a:spcBef>
              <a:tabLst>
                <a:tab pos="914400" algn="l"/>
              </a:tabLst>
            </a:pPr>
            <a:r>
              <a:rPr lang="en-US" sz="3200" b="1" dirty="0">
                <a:latin typeface="Perpetua" panose="02020502060401020303" pitchFamily="18" charset="0"/>
                <a:cs typeface="Times New Roman" panose="02020603050405020304" pitchFamily="18" charset="0"/>
              </a:rPr>
              <a:t>Symbolic addresses: </a:t>
            </a:r>
            <a:r>
              <a:rPr lang="en-US" sz="3200" dirty="0">
                <a:latin typeface="Perpetua" panose="02020502060401020303" pitchFamily="18" charset="0"/>
                <a:cs typeface="Times New Roman" panose="02020603050405020304" pitchFamily="18" charset="0"/>
              </a:rPr>
              <a:t>The addresses used in a source code. The variable names, constants, and instruction labels are the basic elements of the symbolic address space.</a:t>
            </a:r>
          </a:p>
          <a:p>
            <a:pPr marL="514350" indent="-457200" algn="just">
              <a:spcBef>
                <a:spcPts val="0"/>
              </a:spcBef>
              <a:tabLst>
                <a:tab pos="914400" algn="l"/>
              </a:tabLst>
            </a:pPr>
            <a:r>
              <a:rPr lang="en-US" sz="3200" b="1" dirty="0">
                <a:latin typeface="Perpetua" panose="02020502060401020303" pitchFamily="18" charset="0"/>
                <a:cs typeface="Times New Roman" panose="02020603050405020304" pitchFamily="18" charset="0"/>
              </a:rPr>
              <a:t>Relative addresses: </a:t>
            </a:r>
            <a:r>
              <a:rPr lang="en-US" sz="3200" dirty="0">
                <a:latin typeface="Perpetua" panose="02020502060401020303" pitchFamily="18" charset="0"/>
                <a:cs typeface="Times New Roman" panose="02020603050405020304" pitchFamily="18" charset="0"/>
              </a:rPr>
              <a:t>At the time of compilation, a compiler converts symbolic addresses into relative addresses.</a:t>
            </a:r>
          </a:p>
          <a:p>
            <a:pPr marL="514350" indent="-457200" algn="just">
              <a:spcBef>
                <a:spcPts val="0"/>
              </a:spcBef>
              <a:tabLst>
                <a:tab pos="914400" algn="l"/>
              </a:tabLst>
            </a:pPr>
            <a:r>
              <a:rPr lang="en-US" sz="3200" b="1" dirty="0">
                <a:latin typeface="Perpetua" panose="02020502060401020303" pitchFamily="18" charset="0"/>
                <a:cs typeface="Times New Roman" panose="02020603050405020304" pitchFamily="18" charset="0"/>
              </a:rPr>
              <a:t>Physical addresses: </a:t>
            </a:r>
            <a:r>
              <a:rPr lang="en-US" sz="3200" dirty="0">
                <a:latin typeface="Perpetua" panose="02020502060401020303" pitchFamily="18" charset="0"/>
                <a:cs typeface="Times New Roman" panose="02020603050405020304" pitchFamily="18" charset="0"/>
              </a:rPr>
              <a:t>The loader generates these addresses at the time when a program is loaded into main memory.</a:t>
            </a:r>
          </a:p>
        </p:txBody>
      </p:sp>
      <p:sp>
        <p:nvSpPr>
          <p:cNvPr id="5" name="Slide Number Placeholder 4"/>
          <p:cNvSpPr>
            <a:spLocks noGrp="1"/>
          </p:cNvSpPr>
          <p:nvPr>
            <p:ph type="sldNum" sz="quarter" idx="12"/>
          </p:nvPr>
        </p:nvSpPr>
        <p:spPr/>
        <p:txBody>
          <a:bodyPr/>
          <a:lstStyle/>
          <a:p>
            <a:fld id="{4CE482DC-2269-4F26-9D2A-7E44B1A4CD85}" type="slidenum">
              <a:rPr lang="en-US" smtClean="0"/>
              <a:t>6</a:t>
            </a:fld>
            <a:endParaRPr lang="en-US" dirty="0"/>
          </a:p>
        </p:txBody>
      </p:sp>
    </p:spTree>
    <p:extLst>
      <p:ext uri="{BB962C8B-B14F-4D97-AF65-F5344CB8AC3E}">
        <p14:creationId xmlns:p14="http://schemas.microsoft.com/office/powerpoint/2010/main" val="39747391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First-In-First-Out (FIFO) Algorithm</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Reference string: 1, 2, 3, 4, 1, 2, 5, 1, 2, 3, 4, 5</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3 frames (3 pages can be in memory at a time per process)</a:t>
            </a:r>
          </a:p>
          <a:p>
            <a:pPr marL="571500" indent="-514350">
              <a:spcBef>
                <a:spcPts val="0"/>
              </a:spcBef>
              <a:tabLst>
                <a:tab pos="914400" algn="l"/>
              </a:tabLst>
            </a:pPr>
            <a:endParaRPr lang="en-US" sz="3200" dirty="0">
              <a:latin typeface="Perpetua" panose="02020502060401020303" pitchFamily="18" charset="0"/>
              <a:cs typeface="Times New Roman" panose="02020603050405020304" pitchFamily="18" charset="0"/>
            </a:endParaRPr>
          </a:p>
          <a:p>
            <a:pPr marL="571500" indent="-514350">
              <a:spcBef>
                <a:spcPts val="0"/>
              </a:spcBef>
              <a:tabLst>
                <a:tab pos="914400" algn="l"/>
              </a:tabLst>
            </a:pPr>
            <a:endParaRPr lang="en-US" sz="3200" dirty="0">
              <a:latin typeface="Perpetua" panose="02020502060401020303" pitchFamily="18" charset="0"/>
              <a:cs typeface="Times New Roman" panose="02020603050405020304" pitchFamily="18" charset="0"/>
            </a:endParaRPr>
          </a:p>
          <a:p>
            <a:pPr marL="571500" indent="-514350">
              <a:spcBef>
                <a:spcPts val="0"/>
              </a:spcBef>
              <a:tabLst>
                <a:tab pos="914400" algn="l"/>
              </a:tabLst>
            </a:pPr>
            <a:endParaRPr lang="en-US" sz="3200" dirty="0">
              <a:latin typeface="Perpetua" panose="02020502060401020303" pitchFamily="18" charset="0"/>
              <a:cs typeface="Times New Roman" panose="02020603050405020304" pitchFamily="18" charset="0"/>
            </a:endParaRP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4 frames</a:t>
            </a:r>
          </a:p>
          <a:p>
            <a:pPr marL="57150" indent="0">
              <a:spcBef>
                <a:spcPts val="0"/>
              </a:spcBef>
              <a:buNone/>
              <a:tabLst>
                <a:tab pos="914400" algn="l"/>
              </a:tabLst>
            </a:pPr>
            <a:endParaRPr lang="en-US" sz="3200" dirty="0">
              <a:latin typeface="Perpetua" panose="02020502060401020303" pitchFamily="18" charset="0"/>
              <a:cs typeface="Times New Roman" panose="02020603050405020304" pitchFamily="18" charset="0"/>
            </a:endParaRPr>
          </a:p>
          <a:p>
            <a:pPr marL="571500" indent="-514350">
              <a:spcBef>
                <a:spcPts val="0"/>
              </a:spcBef>
              <a:tabLst>
                <a:tab pos="914400" algn="l"/>
              </a:tabLst>
            </a:pPr>
            <a:endParaRPr lang="en-US" sz="3200" dirty="0">
              <a:latin typeface="Perpetua" panose="02020502060401020303" pitchFamily="18" charset="0"/>
              <a:cs typeface="Times New Roman" panose="02020603050405020304" pitchFamily="18" charset="0"/>
            </a:endParaRPr>
          </a:p>
          <a:p>
            <a:pPr marL="571500" indent="-514350">
              <a:spcBef>
                <a:spcPts val="0"/>
              </a:spcBef>
              <a:tabLst>
                <a:tab pos="914400" algn="l"/>
              </a:tabLst>
            </a:pPr>
            <a:endParaRPr lang="en-US" sz="3200" dirty="0">
              <a:latin typeface="Perpetua" panose="02020502060401020303" pitchFamily="18" charset="0"/>
              <a:cs typeface="Times New Roman" panose="02020603050405020304" pitchFamily="18" charset="0"/>
            </a:endParaRP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FIFO Replacement – </a:t>
            </a:r>
            <a:r>
              <a:rPr lang="en-US" sz="3200" dirty="0" err="1">
                <a:latin typeface="Perpetua" panose="02020502060401020303" pitchFamily="18" charset="0"/>
                <a:cs typeface="Times New Roman" panose="02020603050405020304" pitchFamily="18" charset="0"/>
              </a:rPr>
              <a:t>Belady’s</a:t>
            </a:r>
            <a:r>
              <a:rPr lang="en-US" sz="3200" dirty="0">
                <a:latin typeface="Perpetua" panose="02020502060401020303" pitchFamily="18" charset="0"/>
                <a:cs typeface="Times New Roman" panose="02020603050405020304" pitchFamily="18" charset="0"/>
              </a:rPr>
              <a:t> Anomaly</a:t>
            </a:r>
          </a:p>
          <a:p>
            <a:pPr marL="845820" lvl="1" indent="-514350">
              <a:spcBef>
                <a:spcPts val="0"/>
              </a:spcBef>
              <a:tabLst>
                <a:tab pos="914400" algn="l"/>
              </a:tabLst>
            </a:pPr>
            <a:r>
              <a:rPr lang="en-US" sz="3200" dirty="0">
                <a:latin typeface="Perpetua" panose="02020502060401020303" pitchFamily="18" charset="0"/>
                <a:cs typeface="Times New Roman" panose="02020603050405020304" pitchFamily="18" charset="0"/>
              </a:rPr>
              <a:t>more frames </a:t>
            </a:r>
            <a:r>
              <a:rPr lang="en-US" sz="3200" dirty="0">
                <a:latin typeface="Perpetua" panose="02020502060401020303" pitchFamily="18" charset="0"/>
                <a:cs typeface="Times New Roman" panose="02020603050405020304" pitchFamily="18" charset="0"/>
                <a:sym typeface="Symbol" panose="05050102010706020507" pitchFamily="18" charset="2"/>
              </a:rPr>
              <a:t> less page faults</a:t>
            </a:r>
            <a:endParaRPr lang="en-US" sz="3200" dirty="0">
              <a:latin typeface="Perpetua" panose="02020502060401020303"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4CE482DC-2269-4F26-9D2A-7E44B1A4CD85}" type="slidenum">
              <a:rPr lang="en-US" smtClean="0"/>
              <a:t>60</a:t>
            </a:fld>
            <a:endParaRPr lang="en-US" dirty="0"/>
          </a:p>
        </p:txBody>
      </p:sp>
      <p:pic>
        <p:nvPicPr>
          <p:cNvPr id="6" name="Picture 5">
            <a:extLst>
              <a:ext uri="{FF2B5EF4-FFF2-40B4-BE49-F238E27FC236}">
                <a16:creationId xmlns:a16="http://schemas.microsoft.com/office/drawing/2014/main" id="{D5EAE921-FD40-C6FA-1781-1AB85B3F67AF}"/>
              </a:ext>
            </a:extLst>
          </p:cNvPr>
          <p:cNvPicPr>
            <a:picLocks noChangeAspect="1"/>
          </p:cNvPicPr>
          <p:nvPr/>
        </p:nvPicPr>
        <p:blipFill rotWithShape="1">
          <a:blip r:embed="rId2"/>
          <a:srcRect l="7434" t="12969" r="16209" b="15512"/>
          <a:stretch/>
        </p:blipFill>
        <p:spPr>
          <a:xfrm>
            <a:off x="5844209" y="2439549"/>
            <a:ext cx="2782956" cy="1258088"/>
          </a:xfrm>
          <a:prstGeom prst="rect">
            <a:avLst/>
          </a:prstGeom>
        </p:spPr>
      </p:pic>
      <p:pic>
        <p:nvPicPr>
          <p:cNvPr id="8" name="Picture 7">
            <a:extLst>
              <a:ext uri="{FF2B5EF4-FFF2-40B4-BE49-F238E27FC236}">
                <a16:creationId xmlns:a16="http://schemas.microsoft.com/office/drawing/2014/main" id="{9A9877FC-9D9A-063F-F4B1-41430344646F}"/>
              </a:ext>
            </a:extLst>
          </p:cNvPr>
          <p:cNvPicPr>
            <a:picLocks noChangeAspect="1"/>
          </p:cNvPicPr>
          <p:nvPr/>
        </p:nvPicPr>
        <p:blipFill rotWithShape="1">
          <a:blip r:embed="rId3"/>
          <a:srcRect l="9510" r="5459" b="6153"/>
          <a:stretch/>
        </p:blipFill>
        <p:spPr>
          <a:xfrm>
            <a:off x="5844209" y="3740540"/>
            <a:ext cx="2782956" cy="1590413"/>
          </a:xfrm>
          <a:prstGeom prst="rect">
            <a:avLst/>
          </a:prstGeom>
        </p:spPr>
      </p:pic>
    </p:spTree>
    <p:extLst>
      <p:ext uri="{BB962C8B-B14F-4D97-AF65-F5344CB8AC3E}">
        <p14:creationId xmlns:p14="http://schemas.microsoft.com/office/powerpoint/2010/main" val="5151223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FIFO Page Replacement</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 </a:t>
            </a:r>
          </a:p>
        </p:txBody>
      </p:sp>
      <p:sp>
        <p:nvSpPr>
          <p:cNvPr id="5" name="Slide Number Placeholder 4"/>
          <p:cNvSpPr>
            <a:spLocks noGrp="1"/>
          </p:cNvSpPr>
          <p:nvPr>
            <p:ph type="sldNum" sz="quarter" idx="12"/>
          </p:nvPr>
        </p:nvSpPr>
        <p:spPr/>
        <p:txBody>
          <a:bodyPr/>
          <a:lstStyle/>
          <a:p>
            <a:fld id="{4CE482DC-2269-4F26-9D2A-7E44B1A4CD85}" type="slidenum">
              <a:rPr lang="en-US" smtClean="0"/>
              <a:t>61</a:t>
            </a:fld>
            <a:endParaRPr lang="en-US" dirty="0"/>
          </a:p>
        </p:txBody>
      </p:sp>
      <p:pic>
        <p:nvPicPr>
          <p:cNvPr id="4" name="Picture 4">
            <a:extLst>
              <a:ext uri="{FF2B5EF4-FFF2-40B4-BE49-F238E27FC236}">
                <a16:creationId xmlns:a16="http://schemas.microsoft.com/office/drawing/2014/main" id="{CFAB8278-EF51-A556-82CE-49A7193C9F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55" t="32359" r="452" b="32361"/>
          <a:stretch>
            <a:fillRect/>
          </a:stretch>
        </p:blipFill>
        <p:spPr bwMode="auto">
          <a:xfrm>
            <a:off x="1434548" y="2633869"/>
            <a:ext cx="7315200" cy="2316162"/>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6825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Optimal Algorithm</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Replace page that will not be used for longest period of time.</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4 frames example</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 </a:t>
            </a:r>
          </a:p>
          <a:p>
            <a:pPr marL="57150" indent="0">
              <a:spcBef>
                <a:spcPts val="0"/>
              </a:spcBef>
              <a:buNone/>
              <a:tabLst>
                <a:tab pos="914400" algn="l"/>
              </a:tabLst>
            </a:pPr>
            <a:endParaRPr lang="en-US" sz="3200" dirty="0">
              <a:latin typeface="Perpetua" panose="02020502060401020303" pitchFamily="18" charset="0"/>
              <a:cs typeface="Times New Roman" panose="02020603050405020304" pitchFamily="18" charset="0"/>
            </a:endParaRPr>
          </a:p>
          <a:p>
            <a:pPr marL="57150" indent="0">
              <a:spcBef>
                <a:spcPts val="0"/>
              </a:spcBef>
              <a:buNone/>
              <a:tabLst>
                <a:tab pos="914400" algn="l"/>
              </a:tabLst>
            </a:pPr>
            <a:endParaRPr lang="en-US" sz="3200" dirty="0">
              <a:latin typeface="Perpetua" panose="02020502060401020303" pitchFamily="18" charset="0"/>
              <a:cs typeface="Times New Roman" panose="02020603050405020304" pitchFamily="18" charset="0"/>
            </a:endParaRPr>
          </a:p>
          <a:p>
            <a:pPr marL="57150" indent="0">
              <a:spcBef>
                <a:spcPts val="0"/>
              </a:spcBef>
              <a:buNone/>
              <a:tabLst>
                <a:tab pos="914400" algn="l"/>
              </a:tabLst>
            </a:pPr>
            <a:endParaRPr lang="en-US" sz="3200" dirty="0">
              <a:latin typeface="Perpetua" panose="02020502060401020303" pitchFamily="18" charset="0"/>
              <a:cs typeface="Times New Roman" panose="02020603050405020304" pitchFamily="18" charset="0"/>
            </a:endParaRPr>
          </a:p>
          <a:p>
            <a:pPr marL="57150" indent="0">
              <a:spcBef>
                <a:spcPts val="0"/>
              </a:spcBef>
              <a:buNone/>
              <a:tabLst>
                <a:tab pos="914400" algn="l"/>
              </a:tabLst>
            </a:pPr>
            <a:endParaRPr lang="en-US" sz="3200" dirty="0">
              <a:latin typeface="Perpetua" panose="02020502060401020303" pitchFamily="18" charset="0"/>
              <a:cs typeface="Times New Roman" panose="02020603050405020304" pitchFamily="18" charset="0"/>
            </a:endParaRPr>
          </a:p>
          <a:p>
            <a:pPr marL="57150" indent="0">
              <a:spcBef>
                <a:spcPts val="0"/>
              </a:spcBef>
              <a:buNone/>
              <a:tabLst>
                <a:tab pos="914400" algn="l"/>
              </a:tabLst>
            </a:pPr>
            <a:endParaRPr lang="en-US" sz="3200" dirty="0">
              <a:latin typeface="Perpetua" panose="02020502060401020303" pitchFamily="18" charset="0"/>
              <a:cs typeface="Times New Roman" panose="02020603050405020304" pitchFamily="18" charset="0"/>
            </a:endParaRP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How do you know this?</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Used for measuring how well your algorithm performs.</a:t>
            </a:r>
          </a:p>
        </p:txBody>
      </p:sp>
      <p:sp>
        <p:nvSpPr>
          <p:cNvPr id="5" name="Slide Number Placeholder 4"/>
          <p:cNvSpPr>
            <a:spLocks noGrp="1"/>
          </p:cNvSpPr>
          <p:nvPr>
            <p:ph type="sldNum" sz="quarter" idx="12"/>
          </p:nvPr>
        </p:nvSpPr>
        <p:spPr/>
        <p:txBody>
          <a:bodyPr/>
          <a:lstStyle/>
          <a:p>
            <a:fld id="{4CE482DC-2269-4F26-9D2A-7E44B1A4CD85}" type="slidenum">
              <a:rPr lang="en-US" smtClean="0"/>
              <a:t>62</a:t>
            </a:fld>
            <a:endParaRPr lang="en-US" dirty="0"/>
          </a:p>
        </p:txBody>
      </p:sp>
      <p:pic>
        <p:nvPicPr>
          <p:cNvPr id="7" name="Picture 6">
            <a:extLst>
              <a:ext uri="{FF2B5EF4-FFF2-40B4-BE49-F238E27FC236}">
                <a16:creationId xmlns:a16="http://schemas.microsoft.com/office/drawing/2014/main" id="{F96549E4-6598-E434-5729-443E1D69651A}"/>
              </a:ext>
            </a:extLst>
          </p:cNvPr>
          <p:cNvPicPr>
            <a:picLocks noChangeAspect="1"/>
          </p:cNvPicPr>
          <p:nvPr/>
        </p:nvPicPr>
        <p:blipFill rotWithShape="1">
          <a:blip r:embed="rId2"/>
          <a:srcRect t="7778"/>
          <a:stretch/>
        </p:blipFill>
        <p:spPr>
          <a:xfrm>
            <a:off x="3803374" y="2796209"/>
            <a:ext cx="3458817" cy="2107095"/>
          </a:xfrm>
          <a:prstGeom prst="rect">
            <a:avLst/>
          </a:prstGeom>
        </p:spPr>
      </p:pic>
    </p:spTree>
    <p:extLst>
      <p:ext uri="{BB962C8B-B14F-4D97-AF65-F5344CB8AC3E}">
        <p14:creationId xmlns:p14="http://schemas.microsoft.com/office/powerpoint/2010/main" val="8238048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Optimal Page Replacement</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 </a:t>
            </a:r>
          </a:p>
        </p:txBody>
      </p:sp>
      <p:sp>
        <p:nvSpPr>
          <p:cNvPr id="5" name="Slide Number Placeholder 4"/>
          <p:cNvSpPr>
            <a:spLocks noGrp="1"/>
          </p:cNvSpPr>
          <p:nvPr>
            <p:ph type="sldNum" sz="quarter" idx="12"/>
          </p:nvPr>
        </p:nvSpPr>
        <p:spPr/>
        <p:txBody>
          <a:bodyPr/>
          <a:lstStyle/>
          <a:p>
            <a:fld id="{4CE482DC-2269-4F26-9D2A-7E44B1A4CD85}" type="slidenum">
              <a:rPr lang="en-US" smtClean="0"/>
              <a:t>63</a:t>
            </a:fld>
            <a:endParaRPr lang="en-US" dirty="0"/>
          </a:p>
        </p:txBody>
      </p:sp>
      <p:pic>
        <p:nvPicPr>
          <p:cNvPr id="4" name="Picture 4">
            <a:extLst>
              <a:ext uri="{FF2B5EF4-FFF2-40B4-BE49-F238E27FC236}">
                <a16:creationId xmlns:a16="http://schemas.microsoft.com/office/drawing/2014/main" id="{884AB65E-8B34-973A-F8F7-35F12EAB1E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71" t="32074" r="781" b="32076"/>
          <a:stretch>
            <a:fillRect/>
          </a:stretch>
        </p:blipFill>
        <p:spPr bwMode="auto">
          <a:xfrm>
            <a:off x="1288773" y="2560569"/>
            <a:ext cx="7635875" cy="2271713"/>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9955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Least Recently Used (LRU) Algorithm</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fontScale="92500" lnSpcReduction="20000"/>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 Reference string:  1, 2, 3, 4, 1, 2, 5, 1, 2, 3, 4, 5</a:t>
            </a:r>
          </a:p>
          <a:p>
            <a:pPr marL="571500" indent="-514350">
              <a:spcBef>
                <a:spcPts val="0"/>
              </a:spcBef>
              <a:tabLst>
                <a:tab pos="914400" algn="l"/>
              </a:tabLst>
            </a:pPr>
            <a:endParaRPr lang="en-US" sz="3200" dirty="0">
              <a:latin typeface="Perpetua" panose="02020502060401020303" pitchFamily="18" charset="0"/>
              <a:cs typeface="Times New Roman" panose="02020603050405020304" pitchFamily="18" charset="0"/>
            </a:endParaRPr>
          </a:p>
          <a:p>
            <a:pPr marL="57150" indent="0">
              <a:spcBef>
                <a:spcPts val="0"/>
              </a:spcBef>
              <a:buNone/>
              <a:tabLst>
                <a:tab pos="914400" algn="l"/>
              </a:tabLst>
            </a:pPr>
            <a:endParaRPr lang="en-US" sz="3200" dirty="0">
              <a:latin typeface="Perpetua" panose="02020502060401020303" pitchFamily="18" charset="0"/>
              <a:cs typeface="Times New Roman" panose="02020603050405020304" pitchFamily="18" charset="0"/>
            </a:endParaRPr>
          </a:p>
          <a:p>
            <a:pPr marL="57150" indent="0">
              <a:spcBef>
                <a:spcPts val="0"/>
              </a:spcBef>
              <a:buNone/>
              <a:tabLst>
                <a:tab pos="914400" algn="l"/>
              </a:tabLst>
            </a:pPr>
            <a:endParaRPr lang="en-US" sz="3200" dirty="0">
              <a:latin typeface="Perpetua" panose="02020502060401020303" pitchFamily="18" charset="0"/>
              <a:cs typeface="Times New Roman" panose="02020603050405020304" pitchFamily="18" charset="0"/>
            </a:endParaRPr>
          </a:p>
          <a:p>
            <a:pPr marL="57150" indent="0">
              <a:spcBef>
                <a:spcPts val="0"/>
              </a:spcBef>
              <a:buNone/>
              <a:tabLst>
                <a:tab pos="914400" algn="l"/>
              </a:tabLst>
            </a:pPr>
            <a:endParaRPr lang="en-US" sz="3200" dirty="0">
              <a:latin typeface="Perpetua" panose="02020502060401020303" pitchFamily="18" charset="0"/>
              <a:cs typeface="Times New Roman" panose="02020603050405020304" pitchFamily="18" charset="0"/>
            </a:endParaRPr>
          </a:p>
          <a:p>
            <a:pPr marL="57150" indent="0">
              <a:spcBef>
                <a:spcPts val="0"/>
              </a:spcBef>
              <a:buNone/>
              <a:tabLst>
                <a:tab pos="914400" algn="l"/>
              </a:tabLst>
            </a:pPr>
            <a:endParaRPr lang="en-US" sz="3200" dirty="0">
              <a:latin typeface="Perpetua" panose="02020502060401020303" pitchFamily="18" charset="0"/>
              <a:cs typeface="Times New Roman" panose="02020603050405020304" pitchFamily="18" charset="0"/>
            </a:endParaRPr>
          </a:p>
          <a:p>
            <a:pPr marL="57150" indent="0">
              <a:spcBef>
                <a:spcPts val="0"/>
              </a:spcBef>
              <a:buNone/>
              <a:tabLst>
                <a:tab pos="914400" algn="l"/>
              </a:tabLst>
            </a:pPr>
            <a:endParaRPr lang="en-US" sz="3200" dirty="0">
              <a:latin typeface="Perpetua" panose="02020502060401020303" pitchFamily="18" charset="0"/>
              <a:cs typeface="Times New Roman" panose="02020603050405020304" pitchFamily="18" charset="0"/>
            </a:endParaRPr>
          </a:p>
          <a:p>
            <a:pPr marL="571500" indent="-514350">
              <a:spcBef>
                <a:spcPts val="0"/>
              </a:spcBef>
              <a:tabLst>
                <a:tab pos="914400" algn="l"/>
              </a:tabLst>
            </a:pPr>
            <a:endParaRPr lang="en-US" sz="3200" dirty="0">
              <a:latin typeface="Perpetua" panose="02020502060401020303" pitchFamily="18" charset="0"/>
              <a:cs typeface="Times New Roman" panose="02020603050405020304" pitchFamily="18" charset="0"/>
            </a:endParaRPr>
          </a:p>
          <a:p>
            <a:pPr marL="57150" indent="0">
              <a:spcBef>
                <a:spcPts val="0"/>
              </a:spcBef>
              <a:buNone/>
              <a:tabLst>
                <a:tab pos="914400" algn="l"/>
              </a:tabLst>
            </a:pPr>
            <a:endParaRPr lang="en-US" sz="3200" dirty="0">
              <a:latin typeface="Perpetua" panose="02020502060401020303" pitchFamily="18" charset="0"/>
              <a:cs typeface="Times New Roman" panose="02020603050405020304" pitchFamily="18" charset="0"/>
            </a:endParaRP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Counter implementation</a:t>
            </a:r>
          </a:p>
          <a:p>
            <a:pPr marL="845820" lvl="1" indent="-514350">
              <a:spcBef>
                <a:spcPts val="0"/>
              </a:spcBef>
              <a:tabLst>
                <a:tab pos="914400" algn="l"/>
              </a:tabLst>
            </a:pPr>
            <a:r>
              <a:rPr lang="en-US" sz="3000" dirty="0">
                <a:latin typeface="Perpetua" panose="02020502060401020303" pitchFamily="18" charset="0"/>
                <a:cs typeface="Times New Roman" panose="02020603050405020304" pitchFamily="18" charset="0"/>
              </a:rPr>
              <a:t>Every page entry has a counter; every time page is referenced through this entry, copy the clock into the counter.</a:t>
            </a:r>
          </a:p>
          <a:p>
            <a:pPr marL="845820" lvl="1" indent="-514350">
              <a:spcBef>
                <a:spcPts val="0"/>
              </a:spcBef>
              <a:tabLst>
                <a:tab pos="914400" algn="l"/>
              </a:tabLst>
            </a:pPr>
            <a:r>
              <a:rPr lang="en-US" sz="3000" dirty="0">
                <a:latin typeface="Perpetua" panose="02020502060401020303" pitchFamily="18" charset="0"/>
                <a:cs typeface="Times New Roman" panose="02020603050405020304" pitchFamily="18" charset="0"/>
              </a:rPr>
              <a:t>When a page needs to be changed, look at the counters to determine which are to change.</a:t>
            </a:r>
          </a:p>
          <a:p>
            <a:pPr marL="571500" indent="-514350">
              <a:spcBef>
                <a:spcPts val="0"/>
              </a:spcBef>
              <a:tabLst>
                <a:tab pos="914400" algn="l"/>
              </a:tabLst>
            </a:pPr>
            <a:endParaRPr lang="en-US" sz="3200" dirty="0">
              <a:latin typeface="Perpetua" panose="02020502060401020303"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4CE482DC-2269-4F26-9D2A-7E44B1A4CD85}" type="slidenum">
              <a:rPr lang="en-US" smtClean="0"/>
              <a:t>64</a:t>
            </a:fld>
            <a:endParaRPr lang="en-US" dirty="0"/>
          </a:p>
        </p:txBody>
      </p:sp>
      <p:pic>
        <p:nvPicPr>
          <p:cNvPr id="7" name="Picture 6">
            <a:extLst>
              <a:ext uri="{FF2B5EF4-FFF2-40B4-BE49-F238E27FC236}">
                <a16:creationId xmlns:a16="http://schemas.microsoft.com/office/drawing/2014/main" id="{C3FED9DC-03D4-77C3-1DCF-18768FC8304E}"/>
              </a:ext>
            </a:extLst>
          </p:cNvPr>
          <p:cNvPicPr>
            <a:picLocks noChangeAspect="1"/>
          </p:cNvPicPr>
          <p:nvPr/>
        </p:nvPicPr>
        <p:blipFill rotWithShape="1">
          <a:blip r:embed="rId2"/>
          <a:srcRect l="28451" t="8757" r="23574" b="12201"/>
          <a:stretch/>
        </p:blipFill>
        <p:spPr>
          <a:xfrm>
            <a:off x="5274365" y="2114604"/>
            <a:ext cx="1404731" cy="2628791"/>
          </a:xfrm>
          <a:prstGeom prst="rect">
            <a:avLst/>
          </a:prstGeom>
        </p:spPr>
      </p:pic>
    </p:spTree>
    <p:extLst>
      <p:ext uri="{BB962C8B-B14F-4D97-AF65-F5344CB8AC3E}">
        <p14:creationId xmlns:p14="http://schemas.microsoft.com/office/powerpoint/2010/main" val="34227625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Least Recently Used (LRU) Algorithm</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latin typeface="Perpetua" panose="02020502060401020303" pitchFamily="18" charset="0"/>
              </a:rPr>
              <a:t>Reference string:  1, 2, 3, 4, 1, 2, </a:t>
            </a:r>
            <a:r>
              <a:rPr lang="en-US" sz="3200" b="1" dirty="0">
                <a:solidFill>
                  <a:srgbClr val="FF0000"/>
                </a:solidFill>
                <a:latin typeface="Perpetua" panose="02020502060401020303" pitchFamily="18" charset="0"/>
              </a:rPr>
              <a:t>5</a:t>
            </a:r>
            <a:r>
              <a:rPr lang="en-US" sz="3200" dirty="0">
                <a:latin typeface="Perpetua" panose="02020502060401020303" pitchFamily="18" charset="0"/>
              </a:rPr>
              <a:t>, 1, 2, </a:t>
            </a:r>
            <a:r>
              <a:rPr lang="en-US" sz="3200" b="1" dirty="0">
                <a:solidFill>
                  <a:srgbClr val="0000CC"/>
                </a:solidFill>
                <a:latin typeface="Perpetua" panose="02020502060401020303" pitchFamily="18" charset="0"/>
              </a:rPr>
              <a:t>3</a:t>
            </a:r>
            <a:r>
              <a:rPr lang="en-US" sz="3200" dirty="0">
                <a:latin typeface="Perpetua" panose="02020502060401020303" pitchFamily="18" charset="0"/>
              </a:rPr>
              <a:t>, </a:t>
            </a:r>
            <a:r>
              <a:rPr lang="en-US" sz="3200" b="1" dirty="0">
                <a:solidFill>
                  <a:srgbClr val="663300"/>
                </a:solidFill>
                <a:latin typeface="Perpetua" panose="02020502060401020303" pitchFamily="18" charset="0"/>
              </a:rPr>
              <a:t>4</a:t>
            </a:r>
            <a:r>
              <a:rPr lang="en-US" sz="3200" dirty="0">
                <a:latin typeface="Perpetua" panose="02020502060401020303" pitchFamily="18" charset="0"/>
              </a:rPr>
              <a:t>, </a:t>
            </a:r>
            <a:r>
              <a:rPr lang="en-US" sz="3200" b="1" dirty="0">
                <a:solidFill>
                  <a:srgbClr val="009900"/>
                </a:solidFill>
                <a:latin typeface="Perpetua" panose="02020502060401020303" pitchFamily="18" charset="0"/>
              </a:rPr>
              <a:t>5</a:t>
            </a:r>
          </a:p>
          <a:p>
            <a:pPr marL="571500" indent="-514350">
              <a:spcBef>
                <a:spcPts val="0"/>
              </a:spcBef>
              <a:tabLst>
                <a:tab pos="914400" algn="l"/>
              </a:tabLst>
            </a:pPr>
            <a:endParaRPr lang="en-US" sz="3200" dirty="0">
              <a:latin typeface="Perpetua" panose="02020502060401020303" pitchFamily="18" charset="0"/>
              <a:cs typeface="Times New Roman" panose="02020603050405020304" pitchFamily="18" charset="0"/>
            </a:endParaRPr>
          </a:p>
          <a:p>
            <a:pPr marL="571500" indent="-514350">
              <a:spcBef>
                <a:spcPts val="0"/>
              </a:spcBef>
              <a:tabLst>
                <a:tab pos="914400" algn="l"/>
              </a:tabLst>
            </a:pPr>
            <a:endParaRPr lang="en-US" sz="3200" dirty="0">
              <a:latin typeface="Perpetua" panose="02020502060401020303" pitchFamily="18" charset="0"/>
              <a:cs typeface="Times New Roman" panose="02020603050405020304" pitchFamily="18" charset="0"/>
            </a:endParaRPr>
          </a:p>
          <a:p>
            <a:pPr marL="571500" indent="-514350">
              <a:spcBef>
                <a:spcPts val="0"/>
              </a:spcBef>
              <a:tabLst>
                <a:tab pos="914400" algn="l"/>
              </a:tabLst>
            </a:pPr>
            <a:endParaRPr lang="en-US" sz="3200" dirty="0">
              <a:latin typeface="Perpetua" panose="02020502060401020303" pitchFamily="18" charset="0"/>
              <a:cs typeface="Times New Roman" panose="02020603050405020304" pitchFamily="18" charset="0"/>
            </a:endParaRPr>
          </a:p>
          <a:p>
            <a:pPr marL="571500" indent="-514350">
              <a:spcBef>
                <a:spcPts val="0"/>
              </a:spcBef>
              <a:tabLst>
                <a:tab pos="914400" algn="l"/>
              </a:tabLst>
            </a:pPr>
            <a:endParaRPr lang="en-US" sz="3200" dirty="0">
              <a:latin typeface="Perpetua" panose="02020502060401020303" pitchFamily="18" charset="0"/>
              <a:cs typeface="Times New Roman" panose="02020603050405020304" pitchFamily="18" charset="0"/>
            </a:endParaRPr>
          </a:p>
          <a:p>
            <a:pPr marL="571500" indent="-514350">
              <a:spcBef>
                <a:spcPts val="0"/>
              </a:spcBef>
              <a:tabLst>
                <a:tab pos="914400" algn="l"/>
              </a:tabLst>
            </a:pPr>
            <a:endParaRPr lang="en-US" sz="3200" dirty="0">
              <a:latin typeface="Perpetua" panose="02020502060401020303" pitchFamily="18" charset="0"/>
              <a:cs typeface="Times New Roman" panose="02020603050405020304" pitchFamily="18" charset="0"/>
            </a:endParaRP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Counter implementation</a:t>
            </a:r>
          </a:p>
          <a:p>
            <a:pPr marL="845820" lvl="1" indent="-514350">
              <a:spcBef>
                <a:spcPts val="0"/>
              </a:spcBef>
              <a:tabLst>
                <a:tab pos="914400" algn="l"/>
              </a:tabLst>
            </a:pPr>
            <a:r>
              <a:rPr lang="en-US" sz="3200" dirty="0">
                <a:latin typeface="Perpetua" panose="02020502060401020303" pitchFamily="18" charset="0"/>
                <a:cs typeface="Times New Roman" panose="02020603050405020304" pitchFamily="18" charset="0"/>
              </a:rPr>
              <a:t>Every page entry has a counter; every time page is referenced through this entry, copy the clock into the counter</a:t>
            </a:r>
          </a:p>
          <a:p>
            <a:pPr marL="845820" lvl="1" indent="-514350">
              <a:spcBef>
                <a:spcPts val="0"/>
              </a:spcBef>
              <a:tabLst>
                <a:tab pos="914400" algn="l"/>
              </a:tabLst>
            </a:pPr>
            <a:r>
              <a:rPr lang="en-US" sz="3200" dirty="0">
                <a:latin typeface="Perpetua" panose="02020502060401020303" pitchFamily="18" charset="0"/>
                <a:cs typeface="Times New Roman" panose="02020603050405020304" pitchFamily="18" charset="0"/>
              </a:rPr>
              <a:t>When a page needs to be changed, look at the counters to determine which are to change</a:t>
            </a:r>
          </a:p>
        </p:txBody>
      </p:sp>
      <p:sp>
        <p:nvSpPr>
          <p:cNvPr id="5" name="Slide Number Placeholder 4"/>
          <p:cNvSpPr>
            <a:spLocks noGrp="1"/>
          </p:cNvSpPr>
          <p:nvPr>
            <p:ph type="sldNum" sz="quarter" idx="12"/>
          </p:nvPr>
        </p:nvSpPr>
        <p:spPr/>
        <p:txBody>
          <a:bodyPr/>
          <a:lstStyle/>
          <a:p>
            <a:fld id="{4CE482DC-2269-4F26-9D2A-7E44B1A4CD85}" type="slidenum">
              <a:rPr lang="en-US" smtClean="0"/>
              <a:t>65</a:t>
            </a:fld>
            <a:endParaRPr lang="en-US" dirty="0"/>
          </a:p>
        </p:txBody>
      </p:sp>
      <p:pic>
        <p:nvPicPr>
          <p:cNvPr id="6" name="Picture 5">
            <a:extLst>
              <a:ext uri="{FF2B5EF4-FFF2-40B4-BE49-F238E27FC236}">
                <a16:creationId xmlns:a16="http://schemas.microsoft.com/office/drawing/2014/main" id="{243C093C-0321-F920-C53E-536E6951A300}"/>
              </a:ext>
            </a:extLst>
          </p:cNvPr>
          <p:cNvPicPr>
            <a:picLocks noChangeAspect="1"/>
          </p:cNvPicPr>
          <p:nvPr/>
        </p:nvPicPr>
        <p:blipFill rotWithShape="1">
          <a:blip r:embed="rId2"/>
          <a:srcRect l="12802" t="7268" r="18407" b="17257"/>
          <a:stretch/>
        </p:blipFill>
        <p:spPr>
          <a:xfrm>
            <a:off x="4028662" y="2129096"/>
            <a:ext cx="2584174" cy="1952486"/>
          </a:xfrm>
          <a:prstGeom prst="rect">
            <a:avLst/>
          </a:prstGeom>
        </p:spPr>
      </p:pic>
    </p:spTree>
    <p:extLst>
      <p:ext uri="{BB962C8B-B14F-4D97-AF65-F5344CB8AC3E}">
        <p14:creationId xmlns:p14="http://schemas.microsoft.com/office/powerpoint/2010/main" val="3521927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LRU Page Replacement</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 </a:t>
            </a:r>
          </a:p>
        </p:txBody>
      </p:sp>
      <p:sp>
        <p:nvSpPr>
          <p:cNvPr id="5" name="Slide Number Placeholder 4"/>
          <p:cNvSpPr>
            <a:spLocks noGrp="1"/>
          </p:cNvSpPr>
          <p:nvPr>
            <p:ph type="sldNum" sz="quarter" idx="12"/>
          </p:nvPr>
        </p:nvSpPr>
        <p:spPr/>
        <p:txBody>
          <a:bodyPr/>
          <a:lstStyle/>
          <a:p>
            <a:fld id="{4CE482DC-2269-4F26-9D2A-7E44B1A4CD85}" type="slidenum">
              <a:rPr lang="en-US" smtClean="0"/>
              <a:t>66</a:t>
            </a:fld>
            <a:endParaRPr lang="en-US" dirty="0"/>
          </a:p>
        </p:txBody>
      </p:sp>
      <p:pic>
        <p:nvPicPr>
          <p:cNvPr id="4" name="Picture 4">
            <a:extLst>
              <a:ext uri="{FF2B5EF4-FFF2-40B4-BE49-F238E27FC236}">
                <a16:creationId xmlns:a16="http://schemas.microsoft.com/office/drawing/2014/main" id="{AE8AAB42-A406-ED8C-7AEF-4A92749871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09" t="32875" r="789" b="32362"/>
          <a:stretch>
            <a:fillRect/>
          </a:stretch>
        </p:blipFill>
        <p:spPr bwMode="auto">
          <a:xfrm>
            <a:off x="1305786" y="2617167"/>
            <a:ext cx="7054850" cy="1930400"/>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604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LRU Page Replacement</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Stack implementation – keep a stack of page numbers in a double link form:</a:t>
            </a:r>
          </a:p>
          <a:p>
            <a:pPr marL="845820" lvl="1" indent="-514350">
              <a:spcBef>
                <a:spcPts val="0"/>
              </a:spcBef>
              <a:tabLst>
                <a:tab pos="914400" algn="l"/>
              </a:tabLst>
            </a:pPr>
            <a:r>
              <a:rPr lang="en-US" sz="3200" dirty="0">
                <a:latin typeface="Perpetua" panose="02020502060401020303" pitchFamily="18" charset="0"/>
                <a:cs typeface="Times New Roman" panose="02020603050405020304" pitchFamily="18" charset="0"/>
              </a:rPr>
              <a:t>Page referenced:</a:t>
            </a:r>
          </a:p>
          <a:p>
            <a:pPr marL="1120140" lvl="2" indent="-514350">
              <a:spcBef>
                <a:spcPts val="0"/>
              </a:spcBef>
              <a:tabLst>
                <a:tab pos="914400" algn="l"/>
              </a:tabLst>
            </a:pPr>
            <a:r>
              <a:rPr lang="en-US" sz="3200" dirty="0">
                <a:latin typeface="Perpetua" panose="02020502060401020303" pitchFamily="18" charset="0"/>
                <a:cs typeface="Times New Roman" panose="02020603050405020304" pitchFamily="18" charset="0"/>
              </a:rPr>
              <a:t>move it to the top</a:t>
            </a:r>
          </a:p>
          <a:p>
            <a:pPr marL="1120140" lvl="2" indent="-514350">
              <a:spcBef>
                <a:spcPts val="0"/>
              </a:spcBef>
              <a:tabLst>
                <a:tab pos="914400" algn="l"/>
              </a:tabLst>
            </a:pPr>
            <a:r>
              <a:rPr lang="en-US" sz="3200" dirty="0">
                <a:latin typeface="Perpetua" panose="02020502060401020303" pitchFamily="18" charset="0"/>
                <a:cs typeface="Times New Roman" panose="02020603050405020304" pitchFamily="18" charset="0"/>
              </a:rPr>
              <a:t>requires 6 pointers to be changed</a:t>
            </a:r>
          </a:p>
          <a:p>
            <a:pPr marL="845820" lvl="1" indent="-514350">
              <a:spcBef>
                <a:spcPts val="0"/>
              </a:spcBef>
              <a:tabLst>
                <a:tab pos="914400" algn="l"/>
              </a:tabLst>
            </a:pPr>
            <a:r>
              <a:rPr lang="en-US" sz="3200" dirty="0">
                <a:latin typeface="Perpetua" panose="02020502060401020303" pitchFamily="18" charset="0"/>
                <a:cs typeface="Times New Roman" panose="02020603050405020304" pitchFamily="18" charset="0"/>
              </a:rPr>
              <a:t>No search for replacement</a:t>
            </a:r>
          </a:p>
        </p:txBody>
      </p:sp>
      <p:sp>
        <p:nvSpPr>
          <p:cNvPr id="5" name="Slide Number Placeholder 4"/>
          <p:cNvSpPr>
            <a:spLocks noGrp="1"/>
          </p:cNvSpPr>
          <p:nvPr>
            <p:ph type="sldNum" sz="quarter" idx="12"/>
          </p:nvPr>
        </p:nvSpPr>
        <p:spPr/>
        <p:txBody>
          <a:bodyPr/>
          <a:lstStyle/>
          <a:p>
            <a:fld id="{4CE482DC-2269-4F26-9D2A-7E44B1A4CD85}" type="slidenum">
              <a:rPr lang="en-US" smtClean="0"/>
              <a:t>67</a:t>
            </a:fld>
            <a:endParaRPr lang="en-US" dirty="0"/>
          </a:p>
        </p:txBody>
      </p:sp>
    </p:spTree>
    <p:extLst>
      <p:ext uri="{BB962C8B-B14F-4D97-AF65-F5344CB8AC3E}">
        <p14:creationId xmlns:p14="http://schemas.microsoft.com/office/powerpoint/2010/main" val="5126429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Thrashing</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If a process does not have “enough” pages, the page-fault rate is very high.  This leads to:</a:t>
            </a:r>
          </a:p>
          <a:p>
            <a:pPr marL="1120140" lvl="2" indent="-514350">
              <a:spcBef>
                <a:spcPts val="0"/>
              </a:spcBef>
              <a:tabLst>
                <a:tab pos="914400" algn="l"/>
              </a:tabLst>
            </a:pPr>
            <a:r>
              <a:rPr lang="en-US" sz="3200" dirty="0">
                <a:latin typeface="Perpetua" panose="02020502060401020303" pitchFamily="18" charset="0"/>
                <a:cs typeface="Times New Roman" panose="02020603050405020304" pitchFamily="18" charset="0"/>
              </a:rPr>
              <a:t>low CPU utilization</a:t>
            </a:r>
          </a:p>
          <a:p>
            <a:pPr marL="1120140" lvl="2" indent="-514350">
              <a:spcBef>
                <a:spcPts val="0"/>
              </a:spcBef>
              <a:tabLst>
                <a:tab pos="914400" algn="l"/>
              </a:tabLst>
            </a:pPr>
            <a:r>
              <a:rPr lang="en-US" sz="3200" dirty="0">
                <a:latin typeface="Perpetua" panose="02020502060401020303" pitchFamily="18" charset="0"/>
                <a:cs typeface="Times New Roman" panose="02020603050405020304" pitchFamily="18" charset="0"/>
              </a:rPr>
              <a:t>operating system thinks that it needs to increase the degree of multiprogramming</a:t>
            </a:r>
          </a:p>
          <a:p>
            <a:pPr marL="1120140" lvl="2" indent="-514350">
              <a:spcBef>
                <a:spcPts val="0"/>
              </a:spcBef>
              <a:tabLst>
                <a:tab pos="914400" algn="l"/>
              </a:tabLst>
            </a:pPr>
            <a:r>
              <a:rPr lang="en-US" sz="3200" dirty="0">
                <a:latin typeface="Perpetua" panose="02020502060401020303" pitchFamily="18" charset="0"/>
                <a:cs typeface="Times New Roman" panose="02020603050405020304" pitchFamily="18" charset="0"/>
              </a:rPr>
              <a:t>another process added to the system</a:t>
            </a:r>
          </a:p>
          <a:p>
            <a:pPr marL="571500" indent="-514350">
              <a:spcBef>
                <a:spcPts val="0"/>
              </a:spcBef>
              <a:tabLst>
                <a:tab pos="914400" algn="l"/>
              </a:tabLst>
            </a:pPr>
            <a:r>
              <a:rPr lang="en-US" sz="3200" b="1" dirty="0">
                <a:latin typeface="Perpetua" panose="02020502060401020303" pitchFamily="18" charset="0"/>
                <a:cs typeface="Times New Roman" panose="02020603050405020304" pitchFamily="18" charset="0"/>
              </a:rPr>
              <a:t>Thrashing</a:t>
            </a:r>
            <a:r>
              <a:rPr lang="en-US" sz="3200" dirty="0">
                <a:latin typeface="Perpetua" panose="02020502060401020303" pitchFamily="18" charset="0"/>
                <a:cs typeface="Times New Roman" panose="02020603050405020304" pitchFamily="18" charset="0"/>
              </a:rPr>
              <a:t> </a:t>
            </a:r>
            <a:r>
              <a:rPr lang="en-US" sz="3200" dirty="0">
                <a:latin typeface="Perpetua" panose="02020502060401020303" pitchFamily="18" charset="0"/>
                <a:cs typeface="Times New Roman" panose="02020603050405020304" pitchFamily="18" charset="0"/>
                <a:sym typeface="Symbol" panose="05050102010706020507" pitchFamily="18" charset="2"/>
              </a:rPr>
              <a:t> a process is busy swapping pages in and out</a:t>
            </a:r>
            <a:endParaRPr lang="en-US" sz="3200" dirty="0">
              <a:latin typeface="Perpetua" panose="02020502060401020303"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4CE482DC-2269-4F26-9D2A-7E44B1A4CD85}" type="slidenum">
              <a:rPr lang="en-US" smtClean="0"/>
              <a:t>68</a:t>
            </a:fld>
            <a:endParaRPr lang="en-US" dirty="0"/>
          </a:p>
        </p:txBody>
      </p:sp>
    </p:spTree>
    <p:extLst>
      <p:ext uri="{BB962C8B-B14F-4D97-AF65-F5344CB8AC3E}">
        <p14:creationId xmlns:p14="http://schemas.microsoft.com/office/powerpoint/2010/main" val="7511838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Thrashing</a:t>
            </a:r>
            <a:endParaRPr lang="en-US" sz="4000" b="1"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4CE482DC-2269-4F26-9D2A-7E44B1A4CD85}" type="slidenum">
              <a:rPr lang="en-US" smtClean="0"/>
              <a:t>69</a:t>
            </a:fld>
            <a:endParaRPr lang="en-US" dirty="0"/>
          </a:p>
        </p:txBody>
      </p:sp>
      <p:pic>
        <p:nvPicPr>
          <p:cNvPr id="7" name="Content Placeholder 6">
            <a:extLst>
              <a:ext uri="{FF2B5EF4-FFF2-40B4-BE49-F238E27FC236}">
                <a16:creationId xmlns:a16="http://schemas.microsoft.com/office/drawing/2014/main" id="{A1E60CCA-85C2-92BA-426E-EA709F1D6EB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417" t="12083" r="856" b="12083"/>
          <a:stretch>
            <a:fillRect/>
          </a:stretch>
        </p:blipFill>
        <p:spPr bwMode="auto">
          <a:xfrm>
            <a:off x="766773" y="1527746"/>
            <a:ext cx="8870445" cy="5110163"/>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706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Memory management (MM)</a:t>
            </a:r>
            <a:endParaRPr lang="en-US" sz="4000" b="1" dirty="0">
              <a:latin typeface="Perpetua" panose="02020502060401020303"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Autofit/>
          </a:bodyPr>
          <a:lstStyle/>
          <a:p>
            <a:pPr marL="57150" indent="0" algn="just">
              <a:spcBef>
                <a:spcPts val="0"/>
              </a:spcBef>
              <a:buNone/>
              <a:tabLst>
                <a:tab pos="914400" algn="l"/>
              </a:tabLst>
            </a:pPr>
            <a:r>
              <a:rPr lang="en-US" sz="3200" b="1" dirty="0">
                <a:solidFill>
                  <a:srgbClr val="C00000"/>
                </a:solidFill>
                <a:latin typeface="Perpetua" panose="02020502060401020303" pitchFamily="18" charset="0"/>
                <a:cs typeface="Times New Roman" panose="02020603050405020304" pitchFamily="18" charset="0"/>
              </a:rPr>
              <a:t>Storage allocation</a:t>
            </a:r>
          </a:p>
          <a:p>
            <a:pPr marL="571500" indent="-514350" algn="just">
              <a:spcBef>
                <a:spcPts val="0"/>
              </a:spcBef>
              <a:tabLst>
                <a:tab pos="914400" algn="l"/>
              </a:tabLst>
            </a:pPr>
            <a:r>
              <a:rPr lang="en-US" sz="3200" dirty="0">
                <a:latin typeface="Perpetua" panose="02020502060401020303" pitchFamily="18" charset="0"/>
                <a:cs typeface="Times New Roman" panose="02020603050405020304" pitchFamily="18" charset="0"/>
              </a:rPr>
              <a:t>Information stored in main memory can be classified in a variety of ways. </a:t>
            </a:r>
          </a:p>
          <a:p>
            <a:pPr marL="845820" lvl="1" indent="-514350" algn="just">
              <a:spcBef>
                <a:spcPts val="0"/>
              </a:spcBef>
              <a:tabLst>
                <a:tab pos="914400" algn="l"/>
              </a:tabLst>
            </a:pPr>
            <a:r>
              <a:rPr lang="en-US" sz="3200" dirty="0">
                <a:latin typeface="Perpetua" panose="02020502060401020303" pitchFamily="18" charset="0"/>
                <a:cs typeface="Times New Roman" panose="02020603050405020304" pitchFamily="18" charset="0"/>
              </a:rPr>
              <a:t>Program (code) and data (variables, constants)</a:t>
            </a:r>
          </a:p>
          <a:p>
            <a:pPr marL="845820" lvl="1" indent="-514350" algn="just">
              <a:spcBef>
                <a:spcPts val="0"/>
              </a:spcBef>
              <a:tabLst>
                <a:tab pos="914400" algn="l"/>
              </a:tabLst>
            </a:pPr>
            <a:r>
              <a:rPr lang="en-US" sz="3200" dirty="0">
                <a:latin typeface="Perpetua" panose="02020502060401020303" pitchFamily="18" charset="0"/>
                <a:cs typeface="Times New Roman" panose="02020603050405020304" pitchFamily="18" charset="0"/>
              </a:rPr>
              <a:t>Read-only (code, constants) and read-write (variables)</a:t>
            </a:r>
          </a:p>
          <a:p>
            <a:pPr marL="845820" lvl="1" indent="-514350" algn="just">
              <a:spcBef>
                <a:spcPts val="0"/>
              </a:spcBef>
              <a:tabLst>
                <a:tab pos="914400" algn="l"/>
              </a:tabLst>
            </a:pPr>
            <a:r>
              <a:rPr lang="en-US" sz="3200" dirty="0">
                <a:latin typeface="Perpetua" panose="02020502060401020303" pitchFamily="18" charset="0"/>
                <a:cs typeface="Times New Roman" panose="02020603050405020304" pitchFamily="18" charset="0"/>
              </a:rPr>
              <a:t>Address (e.g., pointers) or data (other variables);</a:t>
            </a:r>
          </a:p>
        </p:txBody>
      </p:sp>
      <p:sp>
        <p:nvSpPr>
          <p:cNvPr id="5" name="Slide Number Placeholder 4"/>
          <p:cNvSpPr>
            <a:spLocks noGrp="1"/>
          </p:cNvSpPr>
          <p:nvPr>
            <p:ph type="sldNum" sz="quarter" idx="12"/>
          </p:nvPr>
        </p:nvSpPr>
        <p:spPr/>
        <p:txBody>
          <a:bodyPr/>
          <a:lstStyle/>
          <a:p>
            <a:fld id="{4CE482DC-2269-4F26-9D2A-7E44B1A4CD85}" type="slidenum">
              <a:rPr lang="en-US" smtClean="0"/>
              <a:t>7</a:t>
            </a:fld>
            <a:endParaRPr lang="en-US" dirty="0"/>
          </a:p>
        </p:txBody>
      </p:sp>
    </p:spTree>
    <p:extLst>
      <p:ext uri="{BB962C8B-B14F-4D97-AF65-F5344CB8AC3E}">
        <p14:creationId xmlns:p14="http://schemas.microsoft.com/office/powerpoint/2010/main" val="2171590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Memory management (MM)</a:t>
            </a:r>
            <a:endParaRPr lang="en-US" sz="4000" b="1" dirty="0">
              <a:latin typeface="Perpetua" panose="02020502060401020303"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Autofit/>
          </a:bodyPr>
          <a:lstStyle/>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The addresses in the source code are generally symbolic (like the variable count). </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The </a:t>
            </a:r>
            <a:r>
              <a:rPr lang="en-US" sz="3200" b="1" dirty="0">
                <a:latin typeface="Perpetua" panose="02020502060401020303" pitchFamily="18" charset="0"/>
                <a:cs typeface="Times New Roman" panose="02020603050405020304" pitchFamily="18" charset="0"/>
              </a:rPr>
              <a:t>compiler</a:t>
            </a:r>
            <a:r>
              <a:rPr lang="en-US" sz="3200" dirty="0">
                <a:latin typeface="Perpetua" panose="02020502060401020303" pitchFamily="18" charset="0"/>
                <a:cs typeface="Times New Roman" panose="02020603050405020304" pitchFamily="18" charset="0"/>
              </a:rPr>
              <a:t> binds these addresses to relocatable addresses and these are bonded by the </a:t>
            </a:r>
            <a:r>
              <a:rPr lang="en-US" sz="3200" dirty="0">
                <a:solidFill>
                  <a:srgbClr val="0070C0"/>
                </a:solidFill>
                <a:latin typeface="Perpetua" panose="02020502060401020303" pitchFamily="18" charset="0"/>
                <a:cs typeface="Times New Roman" panose="02020603050405020304" pitchFamily="18" charset="0"/>
              </a:rPr>
              <a:t>linker or loader </a:t>
            </a:r>
            <a:r>
              <a:rPr lang="en-US" sz="3200" dirty="0">
                <a:latin typeface="Perpetua" panose="02020502060401020303" pitchFamily="18" charset="0"/>
                <a:cs typeface="Times New Roman" panose="02020603050405020304" pitchFamily="18" charset="0"/>
              </a:rPr>
              <a:t>to the absolute addresses.</a:t>
            </a:r>
          </a:p>
          <a:p>
            <a:pPr marL="571500" indent="-514350">
              <a:spcBef>
                <a:spcPts val="0"/>
              </a:spcBef>
              <a:tabLst>
                <a:tab pos="914400" algn="l"/>
              </a:tabLst>
            </a:pPr>
            <a:r>
              <a:rPr lang="en-US" sz="3200" b="1" dirty="0">
                <a:latin typeface="Perpetua" panose="02020502060401020303" pitchFamily="18" charset="0"/>
                <a:cs typeface="Times New Roman" panose="02020603050405020304" pitchFamily="18" charset="0"/>
              </a:rPr>
              <a:t>Relocatable : </a:t>
            </a:r>
            <a:r>
              <a:rPr lang="en-US" sz="3200" dirty="0">
                <a:latin typeface="Perpetua" panose="02020502060401020303" pitchFamily="18" charset="0"/>
                <a:cs typeface="Times New Roman" panose="02020603050405020304" pitchFamily="18" charset="0"/>
              </a:rPr>
              <a:t>Means that the program image can reside anywhere in physical memory </a:t>
            </a:r>
          </a:p>
          <a:p>
            <a:pPr marL="571500" indent="-514350">
              <a:spcBef>
                <a:spcPts val="0"/>
              </a:spcBef>
              <a:tabLst>
                <a:tab pos="914400" algn="l"/>
              </a:tabLst>
            </a:pPr>
            <a:r>
              <a:rPr lang="en-US" sz="3200" b="1" dirty="0">
                <a:latin typeface="Perpetua" panose="02020502060401020303" pitchFamily="18" charset="0"/>
                <a:cs typeface="Times New Roman" panose="02020603050405020304" pitchFamily="18" charset="0"/>
              </a:rPr>
              <a:t>Binding :</a:t>
            </a:r>
            <a:r>
              <a:rPr lang="en-US" sz="3200" dirty="0">
                <a:latin typeface="Perpetua" panose="02020502060401020303" pitchFamily="18" charset="0"/>
                <a:cs typeface="Times New Roman" panose="02020603050405020304" pitchFamily="18" charset="0"/>
              </a:rPr>
              <a:t> mapping from one address space to another (when </a:t>
            </a:r>
            <a:r>
              <a:rPr lang="en-US" sz="3200">
                <a:latin typeface="Perpetua" panose="02020502060401020303" pitchFamily="18" charset="0"/>
                <a:cs typeface="Times New Roman" panose="02020603050405020304" pitchFamily="18" charset="0"/>
              </a:rPr>
              <a:t>memory is </a:t>
            </a:r>
            <a:r>
              <a:rPr lang="en-US" sz="3200" dirty="0">
                <a:latin typeface="Perpetua" panose="02020502060401020303" pitchFamily="18" charset="0"/>
                <a:cs typeface="Times New Roman" panose="02020603050405020304" pitchFamily="18" charset="0"/>
              </a:rPr>
              <a:t>allocated for the object): static or dynamic</a:t>
            </a:r>
          </a:p>
          <a:p>
            <a:pPr marL="571500" indent="-514350">
              <a:spcBef>
                <a:spcPts val="0"/>
              </a:spcBef>
              <a:tabLst>
                <a:tab pos="914400" algn="l"/>
              </a:tabLst>
            </a:pPr>
            <a:r>
              <a:rPr lang="en-US" sz="3200" dirty="0">
                <a:latin typeface="Perpetua" panose="02020502060401020303" pitchFamily="18" charset="0"/>
                <a:cs typeface="Times New Roman" panose="02020603050405020304" pitchFamily="18" charset="0"/>
              </a:rPr>
              <a:t>The compiler, linker, loader and run-time libraries all cooperate to manage this information </a:t>
            </a:r>
            <a:br>
              <a:rPr lang="en-US" sz="3200" dirty="0">
                <a:latin typeface="Perpetua" panose="02020502060401020303" pitchFamily="18" charset="0"/>
                <a:cs typeface="Times New Roman" panose="02020603050405020304" pitchFamily="18" charset="0"/>
              </a:rPr>
            </a:br>
            <a:endParaRPr lang="en-US" sz="3200" dirty="0">
              <a:latin typeface="Perpetua" panose="02020502060401020303"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4CE482DC-2269-4F26-9D2A-7E44B1A4CD85}" type="slidenum">
              <a:rPr lang="en-US" smtClean="0"/>
              <a:t>8</a:t>
            </a:fld>
            <a:endParaRPr lang="en-US" dirty="0"/>
          </a:p>
        </p:txBody>
      </p:sp>
    </p:spTree>
    <p:extLst>
      <p:ext uri="{BB962C8B-B14F-4D97-AF65-F5344CB8AC3E}">
        <p14:creationId xmlns:p14="http://schemas.microsoft.com/office/powerpoint/2010/main" val="3707373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60" y="484632"/>
            <a:ext cx="11018520" cy="1042416"/>
          </a:xfrm>
        </p:spPr>
        <p:txBody>
          <a:bodyPr>
            <a:noAutofit/>
          </a:bodyPr>
          <a:lstStyle/>
          <a:p>
            <a:r>
              <a:rPr lang="en-US" sz="4000" b="1" dirty="0">
                <a:solidFill>
                  <a:srgbClr val="3333CC"/>
                </a:solidFill>
                <a:latin typeface="Perpetua" pitchFamily="18" charset="0"/>
              </a:rPr>
              <a:t>Creating an executable code </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4360" y="1527047"/>
            <a:ext cx="11018520" cy="5110861"/>
          </a:xfrm>
        </p:spPr>
        <p:txBody>
          <a:bodyPr>
            <a:normAutofit/>
          </a:bodyPr>
          <a:lstStyle/>
          <a:p>
            <a:pPr marL="571500" indent="-514350" algn="just">
              <a:spcBef>
                <a:spcPts val="0"/>
              </a:spcBef>
              <a:tabLst>
                <a:tab pos="914400" algn="l"/>
              </a:tabLst>
            </a:pPr>
            <a:r>
              <a:rPr lang="en-US" sz="3200" dirty="0">
                <a:latin typeface="Perpetua" panose="02020502060401020303" pitchFamily="18" charset="0"/>
                <a:cs typeface="Times New Roman" panose="02020603050405020304" pitchFamily="18" charset="0"/>
              </a:rPr>
              <a:t>Before a program can be executed by the CPU, it must go through several steps:</a:t>
            </a:r>
          </a:p>
          <a:p>
            <a:pPr marL="845820" lvl="1" indent="-514350">
              <a:spcBef>
                <a:spcPts val="0"/>
              </a:spcBef>
              <a:tabLst>
                <a:tab pos="914400" algn="l"/>
              </a:tabLst>
            </a:pPr>
            <a:r>
              <a:rPr lang="en-US" sz="2800" b="1" dirty="0">
                <a:latin typeface="Perpetua" panose="02020502060401020303" pitchFamily="18" charset="0"/>
                <a:cs typeface="Times New Roman" panose="02020603050405020304" pitchFamily="18" charset="0"/>
              </a:rPr>
              <a:t>Compiling (translating) : </a:t>
            </a:r>
            <a:r>
              <a:rPr lang="en-US" sz="2800" dirty="0">
                <a:latin typeface="Perpetua" panose="02020502060401020303" pitchFamily="18" charset="0"/>
                <a:cs typeface="Times New Roman" panose="02020603050405020304" pitchFamily="18" charset="0"/>
              </a:rPr>
              <a:t>generates the object code.</a:t>
            </a:r>
          </a:p>
          <a:p>
            <a:pPr marL="845820" lvl="1" indent="-514350">
              <a:spcBef>
                <a:spcPts val="0"/>
              </a:spcBef>
              <a:tabLst>
                <a:tab pos="914400" algn="l"/>
              </a:tabLst>
            </a:pPr>
            <a:r>
              <a:rPr lang="en-US" sz="2800" b="1" dirty="0">
                <a:latin typeface="Perpetua" panose="02020502060401020303" pitchFamily="18" charset="0"/>
                <a:cs typeface="Times New Roman" panose="02020603050405020304" pitchFamily="18" charset="0"/>
              </a:rPr>
              <a:t>Linking : </a:t>
            </a:r>
            <a:r>
              <a:rPr lang="en-US" sz="2800" dirty="0">
                <a:latin typeface="Perpetua" panose="02020502060401020303" pitchFamily="18" charset="0"/>
                <a:cs typeface="Times New Roman" panose="02020603050405020304" pitchFamily="18" charset="0"/>
              </a:rPr>
              <a:t>combines the object code into a single self-sufficient executable code.</a:t>
            </a:r>
          </a:p>
          <a:p>
            <a:pPr marL="845820" lvl="1" indent="-514350">
              <a:spcBef>
                <a:spcPts val="0"/>
              </a:spcBef>
              <a:tabLst>
                <a:tab pos="914400" algn="l"/>
              </a:tabLst>
            </a:pPr>
            <a:r>
              <a:rPr lang="en-US" sz="2800" b="1" dirty="0">
                <a:latin typeface="Perpetua" panose="02020502060401020303" pitchFamily="18" charset="0"/>
                <a:cs typeface="Times New Roman" panose="02020603050405020304" pitchFamily="18" charset="0"/>
              </a:rPr>
              <a:t>Loading : </a:t>
            </a:r>
            <a:r>
              <a:rPr lang="en-US" sz="2800" dirty="0">
                <a:latin typeface="Perpetua" panose="02020502060401020303" pitchFamily="18" charset="0"/>
                <a:cs typeface="Times New Roman" panose="02020603050405020304" pitchFamily="18" charset="0"/>
              </a:rPr>
              <a:t>copies the executable code into memory.</a:t>
            </a:r>
          </a:p>
          <a:p>
            <a:pPr marL="845820" lvl="1" indent="-514350">
              <a:spcBef>
                <a:spcPts val="0"/>
              </a:spcBef>
              <a:tabLst>
                <a:tab pos="914400" algn="l"/>
              </a:tabLst>
            </a:pPr>
            <a:r>
              <a:rPr lang="en-US" sz="2800" b="1" dirty="0">
                <a:latin typeface="Perpetua" panose="02020502060401020303" pitchFamily="18" charset="0"/>
                <a:cs typeface="Times New Roman" panose="02020603050405020304" pitchFamily="18" charset="0"/>
              </a:rPr>
              <a:t>Execution : </a:t>
            </a:r>
            <a:r>
              <a:rPr lang="en-US" sz="2800" dirty="0">
                <a:latin typeface="Perpetua" panose="02020502060401020303" pitchFamily="18" charset="0"/>
                <a:cs typeface="Times New Roman" panose="02020603050405020304" pitchFamily="18" charset="0"/>
              </a:rPr>
              <a:t>dynamic memory allocation. </a:t>
            </a:r>
          </a:p>
        </p:txBody>
      </p:sp>
      <p:sp>
        <p:nvSpPr>
          <p:cNvPr id="5" name="Slide Number Placeholder 4"/>
          <p:cNvSpPr>
            <a:spLocks noGrp="1"/>
          </p:cNvSpPr>
          <p:nvPr>
            <p:ph type="sldNum" sz="quarter" idx="12"/>
          </p:nvPr>
        </p:nvSpPr>
        <p:spPr/>
        <p:txBody>
          <a:bodyPr/>
          <a:lstStyle/>
          <a:p>
            <a:fld id="{4CE482DC-2269-4F26-9D2A-7E44B1A4CD85}" type="slidenum">
              <a:rPr lang="en-US" smtClean="0"/>
              <a:t>9</a:t>
            </a:fld>
            <a:endParaRPr lang="en-US" dirty="0"/>
          </a:p>
        </p:txBody>
      </p:sp>
      <p:pic>
        <p:nvPicPr>
          <p:cNvPr id="4" name="Picture 3">
            <a:extLst>
              <a:ext uri="{FF2B5EF4-FFF2-40B4-BE49-F238E27FC236}">
                <a16:creationId xmlns:a16="http://schemas.microsoft.com/office/drawing/2014/main" id="{3693792C-91CC-F529-97BE-14CD3A38C0D2}"/>
              </a:ext>
            </a:extLst>
          </p:cNvPr>
          <p:cNvPicPr>
            <a:picLocks noChangeAspect="1"/>
          </p:cNvPicPr>
          <p:nvPr/>
        </p:nvPicPr>
        <p:blipFill rotWithShape="1">
          <a:blip r:embed="rId2"/>
          <a:srcRect l="2899" t="4736" r="6364" b="2046"/>
          <a:stretch/>
        </p:blipFill>
        <p:spPr>
          <a:xfrm>
            <a:off x="2398642" y="4589560"/>
            <a:ext cx="5117857" cy="2207237"/>
          </a:xfrm>
          <a:prstGeom prst="rect">
            <a:avLst/>
          </a:prstGeom>
        </p:spPr>
      </p:pic>
    </p:spTree>
    <p:extLst>
      <p:ext uri="{BB962C8B-B14F-4D97-AF65-F5344CB8AC3E}">
        <p14:creationId xmlns:p14="http://schemas.microsoft.com/office/powerpoint/2010/main" val="38903116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3582</TotalTime>
  <Words>3854</Words>
  <Application>Microsoft Office PowerPoint</Application>
  <PresentationFormat>Widescreen</PresentationFormat>
  <Paragraphs>451</Paragraphs>
  <Slides>69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Arial</vt:lpstr>
      <vt:lpstr>Calibri</vt:lpstr>
      <vt:lpstr>Perpetua</vt:lpstr>
      <vt:lpstr>Rockwell</vt:lpstr>
      <vt:lpstr>Rockwell Condensed</vt:lpstr>
      <vt:lpstr>Times New Roman</vt:lpstr>
      <vt:lpstr>Wingdings</vt:lpstr>
      <vt:lpstr>Wood Type</vt:lpstr>
      <vt:lpstr>CHAPTER five</vt:lpstr>
      <vt:lpstr>Background</vt:lpstr>
      <vt:lpstr>Memory management (MM)</vt:lpstr>
      <vt:lpstr>Memory management (MM)</vt:lpstr>
      <vt:lpstr>Issus in sharing memory </vt:lpstr>
      <vt:lpstr>Memory address and description </vt:lpstr>
      <vt:lpstr>Memory management (MM)</vt:lpstr>
      <vt:lpstr>Memory management (MM)</vt:lpstr>
      <vt:lpstr>Creating an executable code </vt:lpstr>
      <vt:lpstr>Creating an executable code </vt:lpstr>
      <vt:lpstr>Creating an executable code </vt:lpstr>
      <vt:lpstr>Binding of Instructions and Data to Memory</vt:lpstr>
      <vt:lpstr>Binding of Instructions and Data to Memory</vt:lpstr>
      <vt:lpstr>Static or Dynamic Loading </vt:lpstr>
      <vt:lpstr>Static or Dynamic Loading </vt:lpstr>
      <vt:lpstr>Static Vs dynamic linking </vt:lpstr>
      <vt:lpstr>Static Vs dynamic linking </vt:lpstr>
      <vt:lpstr>Overlays</vt:lpstr>
      <vt:lpstr>Logical vs. Physical Address Space</vt:lpstr>
      <vt:lpstr>Memory-Management Unit (MMU)</vt:lpstr>
      <vt:lpstr>Dynamic relocation using a relocation register</vt:lpstr>
      <vt:lpstr>Memory Allocation</vt:lpstr>
      <vt:lpstr>Contiguous and non contiguous memory allocation </vt:lpstr>
      <vt:lpstr>Contiguous memory allocation </vt:lpstr>
      <vt:lpstr>Fixed size partition ….</vt:lpstr>
      <vt:lpstr>Fixed size partition ….</vt:lpstr>
      <vt:lpstr>Variable size- partition </vt:lpstr>
      <vt:lpstr>External fragmentation </vt:lpstr>
      <vt:lpstr>Non-contiguous Storage Allocation </vt:lpstr>
      <vt:lpstr>Paging</vt:lpstr>
      <vt:lpstr>Paging</vt:lpstr>
      <vt:lpstr>Paging</vt:lpstr>
      <vt:lpstr>Address Translation Scheme</vt:lpstr>
      <vt:lpstr>Address Translation Scheme</vt:lpstr>
      <vt:lpstr>Paging Example</vt:lpstr>
      <vt:lpstr>Implementation of Page Table</vt:lpstr>
      <vt:lpstr>Free Frames</vt:lpstr>
      <vt:lpstr>Summary </vt:lpstr>
      <vt:lpstr>Memory Protection</vt:lpstr>
      <vt:lpstr>Valid (v) or Invalid (i) Bit In A Page Table</vt:lpstr>
      <vt:lpstr>Shared Pages</vt:lpstr>
      <vt:lpstr>Segmentation</vt:lpstr>
      <vt:lpstr>Example of Segmentation</vt:lpstr>
      <vt:lpstr>Example of Segmentation</vt:lpstr>
      <vt:lpstr>Segmentation Architecture </vt:lpstr>
      <vt:lpstr>Segmentation Architecture </vt:lpstr>
      <vt:lpstr>Segmentation Hardware</vt:lpstr>
      <vt:lpstr>Summary of segmented memory</vt:lpstr>
      <vt:lpstr>Segmentation or paged, which is best?</vt:lpstr>
      <vt:lpstr>Swapping</vt:lpstr>
      <vt:lpstr>Schematic View of Swapping</vt:lpstr>
      <vt:lpstr>Schematic View of Swapping</vt:lpstr>
      <vt:lpstr>Virtual memory </vt:lpstr>
      <vt:lpstr>Demand Paging</vt:lpstr>
      <vt:lpstr>Valid-Invalid Bit</vt:lpstr>
      <vt:lpstr>Page Fault</vt:lpstr>
      <vt:lpstr>What happens if there is no free frame?</vt:lpstr>
      <vt:lpstr>Page Replacement</vt:lpstr>
      <vt:lpstr>Page-Replacement Algorithms</vt:lpstr>
      <vt:lpstr>First-In-First-Out (FIFO) Algorithm</vt:lpstr>
      <vt:lpstr>FIFO Page Replacement</vt:lpstr>
      <vt:lpstr>Optimal Algorithm</vt:lpstr>
      <vt:lpstr>Optimal Page Replacement</vt:lpstr>
      <vt:lpstr>Least Recently Used (LRU) Algorithm</vt:lpstr>
      <vt:lpstr>Least Recently Used (LRU) Algorithm</vt:lpstr>
      <vt:lpstr>LRU Page Replacement</vt:lpstr>
      <vt:lpstr>LRU Page Replacement</vt:lpstr>
      <vt:lpstr>Thrashing</vt:lpstr>
      <vt:lpstr>Thrashing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Structures</dc:title>
  <dc:creator>Dave</dc:creator>
  <cp:lastModifiedBy>Davo</cp:lastModifiedBy>
  <cp:revision>117</cp:revision>
  <dcterms:created xsi:type="dcterms:W3CDTF">2019-11-08T01:52:16Z</dcterms:created>
  <dcterms:modified xsi:type="dcterms:W3CDTF">2023-04-07T13:55:05Z</dcterms:modified>
</cp:coreProperties>
</file>